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1a0f068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1a0f068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1a0f068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1a0f068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1a0f068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1a0f068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1a0f0684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1a0f0684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1a0f068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1a0f068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1a0f0684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1a0f0684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1a0f0684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1a0f0684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1a0f0684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1a0f0684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1a0f0684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1a0f0684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1a0f0684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1a0f0684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1a0f068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1a0f068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c1359fe4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c1359fe4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1a0f0684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1a0f0684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1a0f0684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1a0f0684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1a0f0684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1a0f0684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a0f0684a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a0f0684a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1a0f0684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1a0f0684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1a0f0684a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1a0f0684a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1a0f0684a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1a0f0684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1a0f0684a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1a0f0684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1a0f0684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1a0f0684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c1359fe4b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c1359fe4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1a0f0684a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1a0f0684a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1a0f0684a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1a0f0684a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c1359fe4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c1359fe4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c1359fe4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c1359fe4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c1359fe4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c1359fe4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c1359fe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c1359fe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c1359fe4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c1359fe4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c1359fe4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c1359fe4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c1359fe4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c1359fe4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c1359fe4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c1359fe4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1a0f068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1a0f068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c1359fe4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c1359fe4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c1359fe4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c1359fe4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c1359fe4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c1359fe4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c1359fe4b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c1359fe4b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c1359fe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c1359fe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c1359fe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c1359fe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c1359fe4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c1359fe4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c1359fe4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c1359fe4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c1359fe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c1359fe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c1359fe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c1359fe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1a0f0684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1a0f0684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c1359fe4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c1359fe4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1a0f0684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1a0f068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1a0f068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1a0f068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1a0f068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1a0f068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1a0f068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1a0f068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9525"/>
            <a:ext cx="8520600" cy="1962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Obliczanie grafu widoczności</a:t>
            </a:r>
            <a:endParaRPr/>
          </a:p>
        </p:txBody>
      </p:sp>
      <p:sp>
        <p:nvSpPr>
          <p:cNvPr id="55" name="Google Shape;55;p13"/>
          <p:cNvSpPr txBox="1"/>
          <p:nvPr>
            <p:ph idx="1" type="subTitle"/>
          </p:nvPr>
        </p:nvSpPr>
        <p:spPr>
          <a:xfrm>
            <a:off x="311700" y="3481975"/>
            <a:ext cx="8520600" cy="1620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Clr>
                <a:schemeClr val="dk1"/>
              </a:buClr>
              <a:buSzPct val="39285"/>
              <a:buFont typeface="Arial"/>
              <a:buNone/>
            </a:pPr>
            <a:r>
              <a:rPr lang="pl"/>
              <a:t>Algorytmy geometryczne</a:t>
            </a:r>
            <a:endParaRPr/>
          </a:p>
          <a:p>
            <a:pPr indent="0" lvl="0" marL="0" rtl="0" algn="ctr">
              <a:spcBef>
                <a:spcPts val="0"/>
              </a:spcBef>
              <a:spcAft>
                <a:spcPts val="0"/>
              </a:spcAft>
              <a:buNone/>
            </a:pPr>
            <a:r>
              <a:rPr lang="pl"/>
              <a:t>Projekt</a:t>
            </a:r>
            <a:endParaRPr/>
          </a:p>
          <a:p>
            <a:pPr indent="0" lvl="0" marL="0" rtl="0" algn="ctr">
              <a:spcBef>
                <a:spcPts val="0"/>
              </a:spcBef>
              <a:spcAft>
                <a:spcPts val="0"/>
              </a:spcAft>
              <a:buClr>
                <a:schemeClr val="dk1"/>
              </a:buClr>
              <a:buSzPct val="39285"/>
              <a:buFont typeface="Arial"/>
              <a:buNone/>
            </a:pPr>
            <a:r>
              <a:t/>
            </a:r>
            <a:endParaRPr/>
          </a:p>
          <a:p>
            <a:pPr indent="0" lvl="0" marL="0" rtl="0" algn="ctr">
              <a:spcBef>
                <a:spcPts val="0"/>
              </a:spcBef>
              <a:spcAft>
                <a:spcPts val="0"/>
              </a:spcAft>
              <a:buClr>
                <a:schemeClr val="dk1"/>
              </a:buClr>
              <a:buSzPct val="39285"/>
              <a:buFont typeface="Arial"/>
              <a:buNone/>
            </a:pPr>
            <a:r>
              <a:rPr lang="pl"/>
              <a:t>Norbert Morawski</a:t>
            </a:r>
            <a:endParaRPr/>
          </a:p>
          <a:p>
            <a:pPr indent="0" lvl="0" marL="0" rtl="0" algn="ctr">
              <a:spcBef>
                <a:spcPts val="0"/>
              </a:spcBef>
              <a:spcAft>
                <a:spcPts val="0"/>
              </a:spcAft>
              <a:buNone/>
            </a:pPr>
            <a:r>
              <a:rPr lang="pl"/>
              <a:t>Dariusz Piwowarski</a:t>
            </a:r>
            <a:endParaRPr/>
          </a:p>
        </p:txBody>
      </p:sp>
      <p:pic>
        <p:nvPicPr>
          <p:cNvPr id="56" name="Google Shape;56;p13"/>
          <p:cNvPicPr preferRelativeResize="0"/>
          <p:nvPr/>
        </p:nvPicPr>
        <p:blipFill>
          <a:blip r:embed="rId3">
            <a:alphaModFix/>
          </a:blip>
          <a:stretch>
            <a:fillRect/>
          </a:stretch>
        </p:blipFill>
        <p:spPr>
          <a:xfrm>
            <a:off x="4101342" y="1994050"/>
            <a:ext cx="941300" cy="148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Ostatecznie otrzymujemy posortowaną strukturę zdarzeń gdzie punkty występują w kolejności </a:t>
            </a:r>
            <a:r>
              <a:rPr b="1" lang="pl"/>
              <a:t>zgodnie z ruchem wskazówek zegara</a:t>
            </a:r>
            <a:r>
              <a:rPr lang="pl"/>
              <a:t>, a punkty współliniowe ułożone są od </a:t>
            </a:r>
            <a:r>
              <a:rPr b="1" lang="pl"/>
              <a:t>najbliższych do najdalszych</a:t>
            </a:r>
            <a:r>
              <a:rPr lang="pl"/>
              <a:t>.</a:t>
            </a:r>
            <a:endParaRPr/>
          </a:p>
          <a:p>
            <a:pPr indent="0" lvl="0" marL="0" rtl="0" algn="l">
              <a:spcBef>
                <a:spcPts val="1200"/>
              </a:spcBef>
              <a:spcAft>
                <a:spcPts val="1200"/>
              </a:spcAft>
              <a:buNone/>
            </a:pPr>
            <a:r>
              <a:rPr b="1" lang="pl"/>
              <a:t>Złożoność</a:t>
            </a:r>
            <a:r>
              <a:rPr lang="pl"/>
              <a:t> Struktura zdarzeń nie jest modyfikowana w trakcie działania algorytmu, stąd jej wkład do złożoności jest ograniczony przez sortowanie i wynosi O(n · log(n)).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Struktura stanu</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Struktura stanu przechowuje krawędzie. Wykorzystuje posortowaną listę (opartą na drzewie binarnym) </a:t>
            </a:r>
            <a:r>
              <a:rPr b="1" lang="pl"/>
              <a:t>SortedList</a:t>
            </a:r>
            <a:r>
              <a:rPr lang="pl"/>
              <a:t> z biblioteki sortedcontainers. Gwarantuje ona czas operacji rzędu O(log(n)).</a:t>
            </a:r>
            <a:endParaRPr/>
          </a:p>
          <a:p>
            <a:pPr indent="0" lvl="0" marL="0" rtl="0" algn="l">
              <a:spcBef>
                <a:spcPts val="1200"/>
              </a:spcBef>
              <a:spcAft>
                <a:spcPts val="1200"/>
              </a:spcAft>
              <a:buNone/>
            </a:pPr>
            <a:r>
              <a:rPr b="1" lang="pl"/>
              <a:t>Opis działania</a:t>
            </a:r>
            <a:r>
              <a:rPr lang="pl"/>
              <a:t> Gdy miotła natrafia na punkt, brane są pod uwagę krawędzie incydentne z nim. Jeżeli krawędź została już zamieciona, jest ona usuwana ze struktury. Gdy nie została jeszcze zamieciona, jest dodawana do niej. Test po której stronie znajduje się krawędź jest przeprowadzany przy użyciu wyznacznika.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pl"/>
              <a:t>Porządek elementów</a:t>
            </a:r>
            <a:r>
              <a:rPr lang="pl"/>
              <a:t> Elementy są utrzymywane w porządku rosnącym względem ich odległości od punktu zaczepienia miotły. Jeżeli oba odcinki zaczynają lub kończą się w tym samym punkcie używamy wyznacznika.</a:t>
            </a:r>
            <a:endParaRPr/>
          </a:p>
          <a:p>
            <a:pPr indent="0" lvl="0" marL="0" rtl="0" algn="l">
              <a:spcBef>
                <a:spcPts val="1200"/>
              </a:spcBef>
              <a:spcAft>
                <a:spcPts val="1200"/>
              </a:spcAft>
              <a:buNone/>
            </a:pPr>
            <a:r>
              <a:rPr b="1" lang="pl"/>
              <a:t>Złożoność</a:t>
            </a:r>
            <a:r>
              <a:rPr lang="pl"/>
              <a:t> Na strukturze stanu wykonamy maksymalnie wykonamy n operacji wstawiania i usuwania, co daje nam czas działania rzędu O(n · log(n)).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Sprawdzanie widoczności</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Zgodnie z opisem algorytmu sprawdzanie widoczności będziemy wykonywać dla zadanych punktów </a:t>
            </a:r>
            <a:r>
              <a:rPr b="1" lang="pl"/>
              <a:t>p</a:t>
            </a:r>
            <a:r>
              <a:rPr lang="pl"/>
              <a:t> i </a:t>
            </a:r>
            <a:r>
              <a:rPr b="1" lang="pl"/>
              <a:t>w</a:t>
            </a:r>
            <a:r>
              <a:rPr lang="pl"/>
              <a:t>. W celu określenia, czy punkt </a:t>
            </a:r>
            <a:r>
              <a:rPr b="1" lang="pl"/>
              <a:t>w</a:t>
            </a:r>
            <a:r>
              <a:rPr lang="pl"/>
              <a:t> jest widoczny będziemy analizować strukturę stanu miotły. W niektórych przypadkach potrzebujemy dodatkowe informacje o punkcie z struktury zdarzeń, który był rozważany poprzednio. Oznaczamy ten punkt jako </a:t>
            </a:r>
            <a:r>
              <a:rPr b="1" lang="pl"/>
              <a:t>prev_w</a:t>
            </a:r>
            <a:r>
              <a:rPr lang="pl"/>
              <a:t>.</a:t>
            </a:r>
            <a:endParaRPr/>
          </a:p>
          <a:p>
            <a:pPr indent="0" lvl="0" marL="0" rtl="0" algn="l">
              <a:spcBef>
                <a:spcPts val="1200"/>
              </a:spcBef>
              <a:spcAft>
                <a:spcPts val="1200"/>
              </a:spcAft>
              <a:buNone/>
            </a:pPr>
            <a:r>
              <a:rPr lang="pl"/>
              <a:t>Gdy zaczynamy rozpatrywać punkt, testujemy czy jest on widziany z punktu zaczepienia miotły. W algorytmie spotykamy następujące przypadki: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1</a:t>
            </a:r>
            <a:endParaRPr/>
          </a:p>
        </p:txBody>
      </p:sp>
      <p:sp>
        <p:nvSpPr>
          <p:cNvPr id="137" name="Google Shape;137;p26"/>
          <p:cNvSpPr txBox="1"/>
          <p:nvPr>
            <p:ph idx="1" type="body"/>
          </p:nvPr>
        </p:nvSpPr>
        <p:spPr>
          <a:xfrm>
            <a:off x="311700" y="1152475"/>
            <a:ext cx="4951800" cy="3593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61111"/>
              <a:buFont typeface="Arial"/>
              <a:buNone/>
            </a:pPr>
            <a:r>
              <a:rPr lang="pl"/>
              <a:t>Punkty </a:t>
            </a:r>
            <a:r>
              <a:rPr b="1" lang="pl"/>
              <a:t>p</a:t>
            </a:r>
            <a:r>
              <a:rPr lang="pl"/>
              <a:t> i </a:t>
            </a:r>
            <a:r>
              <a:rPr b="1" lang="pl"/>
              <a:t>w</a:t>
            </a:r>
            <a:r>
              <a:rPr lang="pl"/>
              <a:t> należą do tej samej figury i wektor </a:t>
            </a:r>
            <a:r>
              <a:rPr b="1" lang="pl"/>
              <a:t>wp</a:t>
            </a:r>
            <a:r>
              <a:rPr lang="pl"/>
              <a:t> jest skierowany do wnętrza wielokąta.</a:t>
            </a:r>
            <a:endParaRPr/>
          </a:p>
          <a:p>
            <a:pPr indent="0" lvl="0" marL="0" rtl="0" algn="l">
              <a:spcBef>
                <a:spcPts val="1200"/>
              </a:spcBef>
              <a:spcAft>
                <a:spcPts val="0"/>
              </a:spcAft>
              <a:buClr>
                <a:schemeClr val="dk1"/>
              </a:buClr>
              <a:buSzPct val="61111"/>
              <a:buFont typeface="Arial"/>
              <a:buNone/>
            </a:pPr>
            <a:r>
              <a:rPr lang="pl"/>
              <a:t>W tym przypadku punkt </a:t>
            </a:r>
            <a:r>
              <a:rPr b="1" lang="pl"/>
              <a:t>w</a:t>
            </a:r>
            <a:r>
              <a:rPr lang="pl"/>
              <a:t> nie jest widoczny, ponieważ linia łącząca </a:t>
            </a:r>
            <a:r>
              <a:rPr b="1" lang="pl"/>
              <a:t>p</a:t>
            </a:r>
            <a:r>
              <a:rPr lang="pl"/>
              <a:t> i </a:t>
            </a:r>
            <a:r>
              <a:rPr b="1" lang="pl"/>
              <a:t>w</a:t>
            </a:r>
            <a:r>
              <a:rPr lang="pl"/>
              <a:t> przechodziłaby przez wnętrze figury.</a:t>
            </a:r>
            <a:endParaRPr/>
          </a:p>
          <a:p>
            <a:pPr indent="0" lvl="0" marL="0" rtl="0" algn="l">
              <a:spcBef>
                <a:spcPts val="1200"/>
              </a:spcBef>
              <a:spcAft>
                <a:spcPts val="0"/>
              </a:spcAft>
              <a:buNone/>
            </a:pPr>
            <a:r>
              <a:rPr lang="pl"/>
              <a:t>Przypadek musimy sprawdzić jako pierwszy, ponieważ taka sytuacja spełnia również przypadek 2 lub 3 i wtedy punkt </a:t>
            </a:r>
            <a:r>
              <a:rPr b="1" lang="pl"/>
              <a:t>w</a:t>
            </a:r>
            <a:r>
              <a:rPr lang="pl"/>
              <a:t> zostałby błędnie oznaczony jako widoczny.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l"/>
              <a:t>Jak widać na przykładzie wektor </a:t>
            </a:r>
            <a:r>
              <a:rPr b="1" lang="pl"/>
              <a:t>wp </a:t>
            </a:r>
            <a:r>
              <a:rPr lang="pl"/>
              <a:t>jest skierowany do wnętrza wielokąta, zatem pomimo że miotła nie jest przecinana przez żaden odcinek punkt </a:t>
            </a:r>
            <a:r>
              <a:rPr b="1" lang="pl"/>
              <a:t>w</a:t>
            </a:r>
            <a:r>
              <a:rPr lang="pl"/>
              <a:t> nie jest widoczny.</a:t>
            </a:r>
            <a:endParaRPr/>
          </a:p>
        </p:txBody>
      </p:sp>
      <p:pic>
        <p:nvPicPr>
          <p:cNvPr id="138" name="Google Shape;138;p26"/>
          <p:cNvPicPr preferRelativeResize="0"/>
          <p:nvPr/>
        </p:nvPicPr>
        <p:blipFill>
          <a:blip r:embed="rId3">
            <a:alphaModFix/>
          </a:blip>
          <a:stretch>
            <a:fillRect/>
          </a:stretch>
        </p:blipFill>
        <p:spPr>
          <a:xfrm>
            <a:off x="5391828" y="1064025"/>
            <a:ext cx="3579650" cy="3593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2</a:t>
            </a:r>
            <a:endParaRPr/>
          </a:p>
        </p:txBody>
      </p:sp>
      <p:sp>
        <p:nvSpPr>
          <p:cNvPr id="144" name="Google Shape;144;p27"/>
          <p:cNvSpPr txBox="1"/>
          <p:nvPr>
            <p:ph idx="1" type="body"/>
          </p:nvPr>
        </p:nvSpPr>
        <p:spPr>
          <a:xfrm>
            <a:off x="311700" y="1152475"/>
            <a:ext cx="495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Nie zaszedł przypadek 1 i struktura stanu miotły jest pusta.</a:t>
            </a:r>
            <a:endParaRPr/>
          </a:p>
          <a:p>
            <a:pPr indent="0" lvl="0" marL="0" rtl="0" algn="l">
              <a:spcBef>
                <a:spcPts val="1200"/>
              </a:spcBef>
              <a:spcAft>
                <a:spcPts val="0"/>
              </a:spcAft>
              <a:buNone/>
            </a:pPr>
            <a:r>
              <a:rPr lang="pl"/>
              <a:t>Struktura stanu jest pusta zatem na linii z </a:t>
            </a:r>
            <a:r>
              <a:rPr b="1" lang="pl"/>
              <a:t>p</a:t>
            </a:r>
            <a:r>
              <a:rPr lang="pl"/>
              <a:t> do </a:t>
            </a:r>
            <a:r>
              <a:rPr b="1" lang="pl"/>
              <a:t>w</a:t>
            </a:r>
            <a:r>
              <a:rPr lang="pl"/>
              <a:t> nie może pojawić się żadna przeszkoda.</a:t>
            </a:r>
            <a:endParaRPr/>
          </a:p>
          <a:p>
            <a:pPr indent="0" lvl="0" marL="0" rtl="0" algn="l">
              <a:spcBef>
                <a:spcPts val="1200"/>
              </a:spcBef>
              <a:spcAft>
                <a:spcPts val="1200"/>
              </a:spcAft>
              <a:buNone/>
            </a:pPr>
            <a:r>
              <a:rPr lang="pl"/>
              <a:t>Punkt </a:t>
            </a:r>
            <a:r>
              <a:rPr b="1" lang="pl"/>
              <a:t>w</a:t>
            </a:r>
            <a:r>
              <a:rPr lang="pl"/>
              <a:t> jest zatem widoczny.</a:t>
            </a:r>
            <a:endParaRPr/>
          </a:p>
        </p:txBody>
      </p:sp>
      <p:pic>
        <p:nvPicPr>
          <p:cNvPr id="145" name="Google Shape;145;p27"/>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3</a:t>
            </a:r>
            <a:endParaRPr/>
          </a:p>
        </p:txBody>
      </p:sp>
      <p:sp>
        <p:nvSpPr>
          <p:cNvPr id="151" name="Google Shape;151;p28"/>
          <p:cNvSpPr txBox="1"/>
          <p:nvPr>
            <p:ph idx="1" type="body"/>
          </p:nvPr>
        </p:nvSpPr>
        <p:spPr>
          <a:xfrm>
            <a:off x="311700" y="1152475"/>
            <a:ext cx="4951800" cy="3662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pl"/>
              <a:t>Nie zaszedł żaden z powyższych przypadków i punkty </a:t>
            </a:r>
            <a:r>
              <a:rPr b="1" lang="pl"/>
              <a:t>p</a:t>
            </a:r>
            <a:r>
              <a:rPr lang="pl"/>
              <a:t>, </a:t>
            </a:r>
            <a:r>
              <a:rPr b="1" lang="pl"/>
              <a:t>prev_w</a:t>
            </a:r>
            <a:r>
              <a:rPr lang="pl"/>
              <a:t>, </a:t>
            </a:r>
            <a:r>
              <a:rPr b="1" lang="pl"/>
              <a:t>w</a:t>
            </a:r>
            <a:r>
              <a:rPr lang="pl"/>
              <a:t> nie są </a:t>
            </a:r>
            <a:r>
              <a:rPr lang="pl"/>
              <a:t>współliniowe.</a:t>
            </a:r>
            <a:endParaRPr/>
          </a:p>
          <a:p>
            <a:pPr indent="0" lvl="0" marL="0" rtl="0" algn="l">
              <a:spcBef>
                <a:spcPts val="1200"/>
              </a:spcBef>
              <a:spcAft>
                <a:spcPts val="0"/>
              </a:spcAft>
              <a:buNone/>
            </a:pPr>
            <a:r>
              <a:rPr lang="pl"/>
              <a:t>Jest to przypadek, który standardowo będzie występował najczęściej. Aby stwierdzić czy punkt </a:t>
            </a:r>
            <a:r>
              <a:rPr b="1" lang="pl"/>
              <a:t>w</a:t>
            </a:r>
            <a:r>
              <a:rPr lang="pl"/>
              <a:t> jest widoczny należy sprawdzić, czy punkt przecięcia odcinka znajdującego się na samym początku struktury stanu (czyli najbliżej </a:t>
            </a:r>
            <a:r>
              <a:rPr b="1" lang="pl"/>
              <a:t>p</a:t>
            </a:r>
            <a:r>
              <a:rPr lang="pl"/>
              <a:t>) z miotłą leży bliżej, czy dalej od </a:t>
            </a:r>
            <a:r>
              <a:rPr b="1" lang="pl"/>
              <a:t>p</a:t>
            </a:r>
            <a:r>
              <a:rPr lang="pl"/>
              <a:t> niż </a:t>
            </a:r>
            <a:r>
              <a:rPr b="1" lang="pl"/>
              <a:t>w</a:t>
            </a:r>
            <a:r>
              <a:rPr lang="pl"/>
              <a:t>. </a:t>
            </a:r>
            <a:endParaRPr/>
          </a:p>
          <a:p>
            <a:pPr indent="0" lvl="0" marL="0" rtl="0" algn="l">
              <a:spcBef>
                <a:spcPts val="1200"/>
              </a:spcBef>
              <a:spcAft>
                <a:spcPts val="0"/>
              </a:spcAft>
              <a:buNone/>
            </a:pPr>
            <a:r>
              <a:rPr lang="pl"/>
              <a:t>Inaczej mówiąc sprawdzamy, czy odcinek </a:t>
            </a:r>
            <a:r>
              <a:rPr b="1" lang="pl"/>
              <a:t>pw</a:t>
            </a:r>
            <a:r>
              <a:rPr lang="pl"/>
              <a:t> przecina odcinek z struktury stanu. Jeżeli tak jest to oznacza, że pomiędzy </a:t>
            </a:r>
            <a:r>
              <a:rPr b="1" lang="pl"/>
              <a:t>p</a:t>
            </a:r>
            <a:r>
              <a:rPr lang="pl"/>
              <a:t> i </a:t>
            </a:r>
            <a:r>
              <a:rPr b="1" lang="pl"/>
              <a:t>w</a:t>
            </a:r>
            <a:r>
              <a:rPr lang="pl"/>
              <a:t> znajduje się przeszkoda i punkt w jest niewidoczny.</a:t>
            </a:r>
            <a:endParaRPr/>
          </a:p>
          <a:p>
            <a:pPr indent="0" lvl="0" marL="0" rtl="0" algn="l">
              <a:spcBef>
                <a:spcPts val="1200"/>
              </a:spcBef>
              <a:spcAft>
                <a:spcPts val="0"/>
              </a:spcAft>
              <a:buNone/>
            </a:pPr>
            <a:r>
              <a:rPr lang="pl"/>
              <a:t>W przeciwnym wypadku punkt ten jest widoczny.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l"/>
              <a:t>Pierwszy odcinek z struktury stanu to </a:t>
            </a:r>
            <a:r>
              <a:rPr b="1" lang="pl"/>
              <a:t>DE</a:t>
            </a:r>
            <a:r>
              <a:rPr lang="pl"/>
              <a:t>, przecina się on z odcinkiem </a:t>
            </a:r>
            <a:r>
              <a:rPr b="1" lang="pl"/>
              <a:t>pw</a:t>
            </a:r>
            <a:r>
              <a:rPr lang="pl"/>
              <a:t>, zatem punkt </a:t>
            </a:r>
            <a:r>
              <a:rPr b="1" lang="pl"/>
              <a:t>w</a:t>
            </a:r>
            <a:r>
              <a:rPr lang="pl"/>
              <a:t> nie jest widoczny.</a:t>
            </a:r>
            <a:endParaRPr/>
          </a:p>
        </p:txBody>
      </p:sp>
      <p:pic>
        <p:nvPicPr>
          <p:cNvPr id="152" name="Google Shape;152;p28"/>
          <p:cNvPicPr preferRelativeResize="0"/>
          <p:nvPr/>
        </p:nvPicPr>
        <p:blipFill rotWithShape="1">
          <a:blip r:embed="rId3">
            <a:alphaModFix/>
          </a:blip>
          <a:srcRect b="495" l="0" r="0" t="504"/>
          <a:stretch/>
        </p:blipFill>
        <p:spPr>
          <a:xfrm>
            <a:off x="5391828" y="1064025"/>
            <a:ext cx="3579650" cy="35932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3</a:t>
            </a:r>
            <a:endParaRPr/>
          </a:p>
        </p:txBody>
      </p:sp>
      <p:sp>
        <p:nvSpPr>
          <p:cNvPr id="158" name="Google Shape;158;p29"/>
          <p:cNvSpPr txBox="1"/>
          <p:nvPr>
            <p:ph idx="1" type="body"/>
          </p:nvPr>
        </p:nvSpPr>
        <p:spPr>
          <a:xfrm>
            <a:off x="311700" y="1152475"/>
            <a:ext cx="495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Pierwszy odcinek z struktury stanu to </a:t>
            </a:r>
            <a:r>
              <a:rPr b="1" lang="pl"/>
              <a:t>KJ</a:t>
            </a:r>
            <a:r>
              <a:rPr lang="pl"/>
              <a:t>, nie przecina się on z odcinkiem </a:t>
            </a:r>
            <a:r>
              <a:rPr b="1" lang="pl"/>
              <a:t>pw</a:t>
            </a:r>
            <a:r>
              <a:rPr lang="pl"/>
              <a:t>, zatem punkt </a:t>
            </a:r>
            <a:r>
              <a:rPr b="1" lang="pl"/>
              <a:t>w</a:t>
            </a:r>
            <a:r>
              <a:rPr lang="pl"/>
              <a:t> jest widoczny.</a:t>
            </a:r>
            <a:endParaRPr/>
          </a:p>
        </p:txBody>
      </p:sp>
      <p:pic>
        <p:nvPicPr>
          <p:cNvPr id="159" name="Google Shape;159;p29"/>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4</a:t>
            </a:r>
            <a:endParaRPr/>
          </a:p>
        </p:txBody>
      </p:sp>
      <p:sp>
        <p:nvSpPr>
          <p:cNvPr id="165" name="Google Shape;165;p30"/>
          <p:cNvSpPr txBox="1"/>
          <p:nvPr>
            <p:ph idx="1" type="body"/>
          </p:nvPr>
        </p:nvSpPr>
        <p:spPr>
          <a:xfrm>
            <a:off x="311700" y="1152475"/>
            <a:ext cx="49518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pl"/>
              <a:t>Nie zaszedł żaden z powyższych przypadków, punkty </a:t>
            </a:r>
            <a:r>
              <a:rPr b="1" lang="pl"/>
              <a:t>p</a:t>
            </a:r>
            <a:r>
              <a:rPr lang="pl"/>
              <a:t>, </a:t>
            </a:r>
            <a:r>
              <a:rPr b="1" lang="pl"/>
              <a:t>prev_w</a:t>
            </a:r>
            <a:r>
              <a:rPr lang="pl"/>
              <a:t>, </a:t>
            </a:r>
            <a:r>
              <a:rPr b="1" lang="pl"/>
              <a:t>w</a:t>
            </a:r>
            <a:r>
              <a:rPr lang="pl"/>
              <a:t> są współliniowe oraz punkt </a:t>
            </a:r>
            <a:r>
              <a:rPr b="1" lang="pl"/>
              <a:t>prev_w</a:t>
            </a:r>
            <a:r>
              <a:rPr lang="pl"/>
              <a:t> nie był widoczny:</a:t>
            </a:r>
            <a:endParaRPr/>
          </a:p>
          <a:p>
            <a:pPr indent="0" lvl="0" marL="0" rtl="0" algn="l">
              <a:spcBef>
                <a:spcPts val="1200"/>
              </a:spcBef>
              <a:spcAft>
                <a:spcPts val="0"/>
              </a:spcAft>
              <a:buNone/>
            </a:pPr>
            <a:r>
              <a:rPr lang="pl"/>
              <a:t>Współliniowe punkty w strukturze zdarzeń, są ustawione w kolejności rosnącej odległości od </a:t>
            </a:r>
            <a:r>
              <a:rPr b="1" lang="pl"/>
              <a:t>p</a:t>
            </a:r>
            <a:r>
              <a:rPr lang="pl"/>
              <a:t>, zatem jeżeli </a:t>
            </a:r>
            <a:r>
              <a:rPr b="1" lang="pl"/>
              <a:t>prev_w</a:t>
            </a:r>
            <a:r>
              <a:rPr lang="pl"/>
              <a:t> był niewidoczny, to </a:t>
            </a:r>
            <a:r>
              <a:rPr b="1" lang="pl"/>
              <a:t>w</a:t>
            </a:r>
            <a:r>
              <a:rPr lang="pl"/>
              <a:t> także nie jest widoczny.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l"/>
              <a:t>Punkt </a:t>
            </a:r>
            <a:r>
              <a:rPr b="1" lang="pl"/>
              <a:t>E</a:t>
            </a:r>
            <a:r>
              <a:rPr lang="pl"/>
              <a:t> był rozważany bezpośrednio przed punktem </a:t>
            </a:r>
            <a:r>
              <a:rPr b="1" lang="pl"/>
              <a:t>w</a:t>
            </a:r>
            <a:r>
              <a:rPr lang="pl"/>
              <a:t> i jest on niewidoczny. Dodatkowo punkty </a:t>
            </a:r>
            <a:r>
              <a:rPr b="1" lang="pl"/>
              <a:t>p</a:t>
            </a:r>
            <a:r>
              <a:rPr lang="pl"/>
              <a:t>, </a:t>
            </a:r>
            <a:r>
              <a:rPr b="1" lang="pl"/>
              <a:t>E</a:t>
            </a:r>
            <a:r>
              <a:rPr lang="pl"/>
              <a:t>, </a:t>
            </a:r>
            <a:r>
              <a:rPr b="1" lang="pl"/>
              <a:t>w</a:t>
            </a:r>
            <a:r>
              <a:rPr lang="pl"/>
              <a:t> są współliniowe. Wynika z tego, że punkt </a:t>
            </a:r>
            <a:r>
              <a:rPr b="1" lang="pl"/>
              <a:t>w</a:t>
            </a:r>
            <a:r>
              <a:rPr lang="pl"/>
              <a:t> również nie jest widoczny.</a:t>
            </a:r>
            <a:endParaRPr/>
          </a:p>
        </p:txBody>
      </p:sp>
      <p:pic>
        <p:nvPicPr>
          <p:cNvPr id="166" name="Google Shape;166;p30"/>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5</a:t>
            </a:r>
            <a:endParaRPr/>
          </a:p>
        </p:txBody>
      </p:sp>
      <p:sp>
        <p:nvSpPr>
          <p:cNvPr id="172" name="Google Shape;172;p31"/>
          <p:cNvSpPr txBox="1"/>
          <p:nvPr>
            <p:ph idx="1" type="body"/>
          </p:nvPr>
        </p:nvSpPr>
        <p:spPr>
          <a:xfrm>
            <a:off x="311700" y="1152475"/>
            <a:ext cx="83658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pl"/>
              <a:t>Nie zaszedł żaden z powyższych przypadków, punkty </a:t>
            </a:r>
            <a:r>
              <a:rPr b="1" lang="pl"/>
              <a:t>p</a:t>
            </a:r>
            <a:r>
              <a:rPr lang="pl"/>
              <a:t>, </a:t>
            </a:r>
            <a:r>
              <a:rPr b="1" lang="pl"/>
              <a:t>prev_w</a:t>
            </a:r>
            <a:r>
              <a:rPr lang="pl"/>
              <a:t>, </a:t>
            </a:r>
            <a:r>
              <a:rPr b="1" lang="pl"/>
              <a:t>w</a:t>
            </a:r>
            <a:r>
              <a:rPr lang="pl"/>
              <a:t> są współliniowe oraz punkt </a:t>
            </a:r>
            <a:r>
              <a:rPr b="1" lang="pl"/>
              <a:t>prev_w</a:t>
            </a:r>
            <a:r>
              <a:rPr lang="pl"/>
              <a:t> był widoczny:</a:t>
            </a:r>
            <a:endParaRPr/>
          </a:p>
          <a:p>
            <a:pPr indent="0" lvl="0" marL="0" rtl="0" algn="l">
              <a:spcBef>
                <a:spcPts val="1200"/>
              </a:spcBef>
              <a:spcAft>
                <a:spcPts val="0"/>
              </a:spcAft>
              <a:buNone/>
            </a:pPr>
            <a:r>
              <a:rPr lang="pl"/>
              <a:t>Przypadek ten jest podobny do przypadku 3, jednak musimy rozważyć go osobno, ponieważ po przetworzeniu punktu </a:t>
            </a:r>
            <a:r>
              <a:rPr b="1" lang="pl"/>
              <a:t>prev_w</a:t>
            </a:r>
            <a:r>
              <a:rPr lang="pl"/>
              <a:t> na początku struktury stanu mogły zostać umieszczone odcinki, które nie przecinają miotły. Aby w tym przypadku stwierdzić, czy punkt </a:t>
            </a:r>
            <a:r>
              <a:rPr b="1" lang="pl"/>
              <a:t>w</a:t>
            </a:r>
            <a:r>
              <a:rPr lang="pl"/>
              <a:t> jest widoczny sprawdzamy, czy w strukturze stanu znajduje się odcinek, który przecina </a:t>
            </a:r>
            <a:r>
              <a:rPr b="1" lang="pl"/>
              <a:t>w-prev_w</a:t>
            </a:r>
            <a:r>
              <a:rPr lang="pl"/>
              <a:t>.</a:t>
            </a:r>
            <a:endParaRPr/>
          </a:p>
          <a:p>
            <a:pPr indent="0" lvl="0" marL="0" rtl="0" algn="l">
              <a:spcBef>
                <a:spcPts val="1200"/>
              </a:spcBef>
              <a:spcAft>
                <a:spcPts val="0"/>
              </a:spcAft>
              <a:buNone/>
            </a:pPr>
            <a:r>
              <a:rPr lang="pl"/>
              <a:t>Gdy nie znajdziemy w strukturze stanu takiego odcinka, dodatkowo musimy rozważyć jeszcze jeden szczególny pod-przypadek, podobny do przypadku 1. Zachodzi on, gdy </a:t>
            </a:r>
            <a:r>
              <a:rPr b="1" lang="pl"/>
              <a:t>prev_w</a:t>
            </a:r>
            <a:r>
              <a:rPr lang="pl"/>
              <a:t> i </a:t>
            </a:r>
            <a:r>
              <a:rPr b="1" lang="pl"/>
              <a:t>w</a:t>
            </a:r>
            <a:r>
              <a:rPr lang="pl"/>
              <a:t> należą do tej samej figury i wektor </a:t>
            </a:r>
            <a:r>
              <a:rPr b="1" lang="pl"/>
              <a:t>w-prev_w</a:t>
            </a:r>
            <a:r>
              <a:rPr lang="pl"/>
              <a:t> </a:t>
            </a:r>
            <a:r>
              <a:rPr lang="pl"/>
              <a:t>jest skierowany do wnętrza wielokąta.</a:t>
            </a:r>
            <a:endParaRPr/>
          </a:p>
          <a:p>
            <a:pPr indent="0" lvl="0" marL="0" rtl="0" algn="l">
              <a:spcBef>
                <a:spcPts val="1200"/>
              </a:spcBef>
              <a:spcAft>
                <a:spcPts val="1200"/>
              </a:spcAft>
              <a:buNone/>
            </a:pPr>
            <a:r>
              <a:rPr lang="pl"/>
              <a:t>Jeśli zachodzi którakolwiek z opisanych powyżej sytuacji, to </a:t>
            </a:r>
            <a:r>
              <a:rPr b="1" lang="pl"/>
              <a:t>w</a:t>
            </a:r>
            <a:r>
              <a:rPr lang="pl"/>
              <a:t> jest niewidoczny. W przeciwnym wypadku punkt ten jest widoczny</a:t>
            </a:r>
            <a:r>
              <a:rPr lang="pl"/>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l"/>
              <a:t>Graf widoczności</a:t>
            </a:r>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396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Jest to graf gdzie </a:t>
            </a:r>
            <a:r>
              <a:rPr lang="pl"/>
              <a:t>zbiorem wierzchołków</a:t>
            </a:r>
            <a:r>
              <a:rPr lang="pl"/>
              <a:t> jest zbiór punktów na płaszczyźnie, a krawędzie istnieją tylko kiedy wierzchołki "widzą się", tzn. nie istnieje pomiędzy nimi przeszkoda w postaci figury.</a:t>
            </a:r>
            <a:endParaRPr/>
          </a:p>
        </p:txBody>
      </p:sp>
      <p:pic>
        <p:nvPicPr>
          <p:cNvPr id="63" name="Google Shape;63;p14"/>
          <p:cNvPicPr preferRelativeResize="0"/>
          <p:nvPr/>
        </p:nvPicPr>
        <p:blipFill rotWithShape="1">
          <a:blip r:embed="rId3">
            <a:alphaModFix/>
          </a:blip>
          <a:srcRect b="0" l="0" r="6129" t="0"/>
          <a:stretch/>
        </p:blipFill>
        <p:spPr>
          <a:xfrm>
            <a:off x="3952000" y="181125"/>
            <a:ext cx="5192001" cy="4781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l"/>
              <a:t>Przypadek 5</a:t>
            </a:r>
            <a:endParaRPr/>
          </a:p>
          <a:p>
            <a:pPr indent="0" lvl="0" marL="0" rtl="0" algn="l">
              <a:spcBef>
                <a:spcPts val="0"/>
              </a:spcBef>
              <a:spcAft>
                <a:spcPts val="0"/>
              </a:spcAft>
              <a:buNone/>
            </a:pPr>
            <a:r>
              <a:t/>
            </a:r>
            <a:endParaRPr/>
          </a:p>
        </p:txBody>
      </p:sp>
      <p:sp>
        <p:nvSpPr>
          <p:cNvPr id="178" name="Google Shape;178;p32"/>
          <p:cNvSpPr txBox="1"/>
          <p:nvPr>
            <p:ph idx="1" type="body"/>
          </p:nvPr>
        </p:nvSpPr>
        <p:spPr>
          <a:xfrm>
            <a:off x="311700" y="1152475"/>
            <a:ext cx="475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pl"/>
              <a:t>Punkt </a:t>
            </a:r>
            <a:r>
              <a:rPr b="1" lang="pl"/>
              <a:t>D</a:t>
            </a:r>
            <a:r>
              <a:rPr lang="pl"/>
              <a:t> był rozważany bezpośrednio przed punktem </a:t>
            </a:r>
            <a:r>
              <a:rPr b="1" lang="pl"/>
              <a:t>w</a:t>
            </a:r>
            <a:r>
              <a:rPr lang="pl"/>
              <a:t> i jest widoczny. Punkty </a:t>
            </a:r>
            <a:r>
              <a:rPr b="1" lang="pl"/>
              <a:t>p</a:t>
            </a:r>
            <a:r>
              <a:rPr lang="pl"/>
              <a:t>, </a:t>
            </a:r>
            <a:r>
              <a:rPr b="1" lang="pl"/>
              <a:t>D</a:t>
            </a:r>
            <a:r>
              <a:rPr lang="pl"/>
              <a:t>, </a:t>
            </a:r>
            <a:r>
              <a:rPr b="1" lang="pl"/>
              <a:t>w</a:t>
            </a:r>
            <a:r>
              <a:rPr lang="pl"/>
              <a:t> są współliniowe. W strukturze stanu znajduje się odcinek </a:t>
            </a:r>
            <a:r>
              <a:rPr b="1" lang="pl"/>
              <a:t>IJ</a:t>
            </a:r>
            <a:r>
              <a:rPr lang="pl"/>
              <a:t>, który przecina </a:t>
            </a:r>
            <a:r>
              <a:rPr b="1" lang="pl"/>
              <a:t>Dw</a:t>
            </a:r>
            <a:r>
              <a:rPr lang="pl"/>
              <a:t>. Wynika z tego, że w jest niewidoczny.</a:t>
            </a:r>
            <a:endParaRPr/>
          </a:p>
        </p:txBody>
      </p:sp>
      <p:pic>
        <p:nvPicPr>
          <p:cNvPr id="179" name="Google Shape;179;p32"/>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5</a:t>
            </a:r>
            <a:endParaRPr/>
          </a:p>
          <a:p>
            <a:pPr indent="0" lvl="0" marL="0" rtl="0" algn="l">
              <a:spcBef>
                <a:spcPts val="0"/>
              </a:spcBef>
              <a:spcAft>
                <a:spcPts val="0"/>
              </a:spcAft>
              <a:buNone/>
            </a:pPr>
            <a:r>
              <a:t/>
            </a:r>
            <a:endParaRPr/>
          </a:p>
        </p:txBody>
      </p:sp>
      <p:sp>
        <p:nvSpPr>
          <p:cNvPr id="185" name="Google Shape;185;p33"/>
          <p:cNvSpPr txBox="1"/>
          <p:nvPr>
            <p:ph idx="1" type="body"/>
          </p:nvPr>
        </p:nvSpPr>
        <p:spPr>
          <a:xfrm>
            <a:off x="311700" y="1152475"/>
            <a:ext cx="495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Punkt </a:t>
            </a:r>
            <a:r>
              <a:rPr b="1" lang="pl"/>
              <a:t>D</a:t>
            </a:r>
            <a:r>
              <a:rPr lang="pl"/>
              <a:t> był rozważany bezpośrednio przed </a:t>
            </a:r>
            <a:r>
              <a:rPr b="1" lang="pl"/>
              <a:t>w</a:t>
            </a:r>
            <a:r>
              <a:rPr lang="pl"/>
              <a:t> i jest widoczny, </a:t>
            </a:r>
            <a:r>
              <a:rPr b="1" lang="pl"/>
              <a:t>p</a:t>
            </a:r>
            <a:r>
              <a:rPr lang="pl"/>
              <a:t>, </a:t>
            </a:r>
            <a:r>
              <a:rPr b="1" lang="pl"/>
              <a:t>D</a:t>
            </a:r>
            <a:r>
              <a:rPr lang="pl"/>
              <a:t>, </a:t>
            </a:r>
            <a:r>
              <a:rPr b="1" lang="pl"/>
              <a:t>w</a:t>
            </a:r>
            <a:r>
              <a:rPr lang="pl"/>
              <a:t> są współliniowe.</a:t>
            </a:r>
            <a:endParaRPr/>
          </a:p>
          <a:p>
            <a:pPr indent="0" lvl="0" marL="0" rtl="0" algn="l">
              <a:spcBef>
                <a:spcPts val="1200"/>
              </a:spcBef>
              <a:spcAft>
                <a:spcPts val="1200"/>
              </a:spcAft>
              <a:buNone/>
            </a:pPr>
            <a:r>
              <a:rPr lang="pl"/>
              <a:t>W strukturze stanu nie znajduje się odcinek, który przecina </a:t>
            </a:r>
            <a:r>
              <a:rPr b="1" lang="pl"/>
              <a:t>Dw</a:t>
            </a:r>
            <a:r>
              <a:rPr lang="pl"/>
              <a:t>, ale </a:t>
            </a:r>
            <a:r>
              <a:rPr b="1" lang="pl"/>
              <a:t>w</a:t>
            </a:r>
            <a:r>
              <a:rPr lang="pl"/>
              <a:t> i </a:t>
            </a:r>
            <a:r>
              <a:rPr b="1" lang="pl"/>
              <a:t>D</a:t>
            </a:r>
            <a:r>
              <a:rPr lang="pl"/>
              <a:t> należą do tej samej figury i wektor </a:t>
            </a:r>
            <a:r>
              <a:rPr b="1" lang="pl"/>
              <a:t>wD</a:t>
            </a:r>
            <a:r>
              <a:rPr lang="pl"/>
              <a:t> jest skierowany do wnętrza wielokąta, zatem </a:t>
            </a:r>
            <a:r>
              <a:rPr b="1" lang="pl"/>
              <a:t>w</a:t>
            </a:r>
            <a:r>
              <a:rPr lang="pl"/>
              <a:t> jest niewidoczny.</a:t>
            </a:r>
            <a:endParaRPr/>
          </a:p>
        </p:txBody>
      </p:sp>
      <p:pic>
        <p:nvPicPr>
          <p:cNvPr id="186" name="Google Shape;186;p33"/>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5</a:t>
            </a:r>
            <a:endParaRPr/>
          </a:p>
        </p:txBody>
      </p:sp>
      <p:sp>
        <p:nvSpPr>
          <p:cNvPr id="192" name="Google Shape;192;p34"/>
          <p:cNvSpPr txBox="1"/>
          <p:nvPr>
            <p:ph idx="1" type="body"/>
          </p:nvPr>
        </p:nvSpPr>
        <p:spPr>
          <a:xfrm>
            <a:off x="311700" y="1152475"/>
            <a:ext cx="495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Punkt </a:t>
            </a:r>
            <a:r>
              <a:rPr b="1" lang="pl"/>
              <a:t>G</a:t>
            </a:r>
            <a:r>
              <a:rPr lang="pl"/>
              <a:t> był rozważany bezpośrednio przed punktem </a:t>
            </a:r>
            <a:r>
              <a:rPr b="1" lang="pl"/>
              <a:t>w</a:t>
            </a:r>
            <a:r>
              <a:rPr lang="pl"/>
              <a:t> i jest widoczny. Punkty </a:t>
            </a:r>
            <a:r>
              <a:rPr b="1" lang="pl"/>
              <a:t>p</a:t>
            </a:r>
            <a:r>
              <a:rPr lang="pl"/>
              <a:t>, </a:t>
            </a:r>
            <a:r>
              <a:rPr b="1" lang="pl"/>
              <a:t>G</a:t>
            </a:r>
            <a:r>
              <a:rPr lang="pl"/>
              <a:t>, </a:t>
            </a:r>
            <a:r>
              <a:rPr b="1" lang="pl"/>
              <a:t>w </a:t>
            </a:r>
            <a:r>
              <a:rPr lang="pl"/>
              <a:t>są współliniowe.</a:t>
            </a:r>
            <a:endParaRPr/>
          </a:p>
          <a:p>
            <a:pPr indent="0" lvl="0" marL="0" rtl="0" algn="l">
              <a:spcBef>
                <a:spcPts val="1200"/>
              </a:spcBef>
              <a:spcAft>
                <a:spcPts val="1200"/>
              </a:spcAft>
              <a:buNone/>
            </a:pPr>
            <a:r>
              <a:rPr lang="pl"/>
              <a:t>W strukturze stanu nie znajduje się odcinek, który przecina </a:t>
            </a:r>
            <a:r>
              <a:rPr b="1" lang="pl"/>
              <a:t>Gw</a:t>
            </a:r>
            <a:r>
              <a:rPr lang="pl"/>
              <a:t>. Punkty </a:t>
            </a:r>
            <a:r>
              <a:rPr b="1" lang="pl"/>
              <a:t>w</a:t>
            </a:r>
            <a:r>
              <a:rPr lang="pl"/>
              <a:t> i </a:t>
            </a:r>
            <a:r>
              <a:rPr b="1" lang="pl"/>
              <a:t>G</a:t>
            </a:r>
            <a:r>
              <a:rPr lang="pl"/>
              <a:t> należą do różnych figur. Wynika z tego, że </a:t>
            </a:r>
            <a:r>
              <a:rPr b="1" lang="pl"/>
              <a:t>w</a:t>
            </a:r>
            <a:r>
              <a:rPr lang="pl"/>
              <a:t> jest widoczny.</a:t>
            </a:r>
            <a:endParaRPr/>
          </a:p>
        </p:txBody>
      </p:sp>
      <p:pic>
        <p:nvPicPr>
          <p:cNvPr id="193" name="Google Shape;193;p34"/>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Przypadek 5</a:t>
            </a:r>
            <a:endParaRPr/>
          </a:p>
        </p:txBody>
      </p:sp>
      <p:sp>
        <p:nvSpPr>
          <p:cNvPr id="199" name="Google Shape;199;p35"/>
          <p:cNvSpPr txBox="1"/>
          <p:nvPr>
            <p:ph idx="1" type="body"/>
          </p:nvPr>
        </p:nvSpPr>
        <p:spPr>
          <a:xfrm>
            <a:off x="311700" y="1152475"/>
            <a:ext cx="495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Punkt </a:t>
            </a:r>
            <a:r>
              <a:rPr b="1" lang="pl"/>
              <a:t>F</a:t>
            </a:r>
            <a:r>
              <a:rPr lang="pl"/>
              <a:t> był rozważany bezpośrednio przed punktem </a:t>
            </a:r>
            <a:r>
              <a:rPr b="1" lang="pl"/>
              <a:t>w</a:t>
            </a:r>
            <a:r>
              <a:rPr lang="pl"/>
              <a:t> i jest widoczny. Punkty </a:t>
            </a:r>
            <a:r>
              <a:rPr b="1" lang="pl"/>
              <a:t>p</a:t>
            </a:r>
            <a:r>
              <a:rPr lang="pl"/>
              <a:t>, </a:t>
            </a:r>
            <a:r>
              <a:rPr b="1" lang="pl"/>
              <a:t>F</a:t>
            </a:r>
            <a:r>
              <a:rPr lang="pl"/>
              <a:t> , </a:t>
            </a:r>
            <a:r>
              <a:rPr b="1" lang="pl"/>
              <a:t>w </a:t>
            </a:r>
            <a:r>
              <a:rPr lang="pl"/>
              <a:t>są współliniowe.</a:t>
            </a:r>
            <a:endParaRPr/>
          </a:p>
          <a:p>
            <a:pPr indent="0" lvl="0" marL="0" rtl="0" algn="l">
              <a:spcBef>
                <a:spcPts val="1200"/>
              </a:spcBef>
              <a:spcAft>
                <a:spcPts val="1200"/>
              </a:spcAft>
              <a:buNone/>
            </a:pPr>
            <a:r>
              <a:rPr lang="pl"/>
              <a:t>W strukturze stanu nie znajduje się odcinek, który przecina </a:t>
            </a:r>
            <a:r>
              <a:rPr b="1" lang="pl"/>
              <a:t>Fw</a:t>
            </a:r>
            <a:r>
              <a:rPr lang="pl"/>
              <a:t>. Punkty </a:t>
            </a:r>
            <a:r>
              <a:rPr b="1" lang="pl"/>
              <a:t>w</a:t>
            </a:r>
            <a:r>
              <a:rPr lang="pl"/>
              <a:t> i </a:t>
            </a:r>
            <a:r>
              <a:rPr b="1" lang="pl"/>
              <a:t>F</a:t>
            </a:r>
            <a:r>
              <a:rPr lang="pl"/>
              <a:t> należą do tej samej figury, ale wektor </a:t>
            </a:r>
            <a:r>
              <a:rPr b="1" lang="pl"/>
              <a:t>wF</a:t>
            </a:r>
            <a:r>
              <a:rPr lang="pl"/>
              <a:t> nie jest skierowany do wnętrza wielokąta, zatem </a:t>
            </a:r>
            <a:r>
              <a:rPr b="1" lang="pl"/>
              <a:t>w</a:t>
            </a:r>
            <a:r>
              <a:rPr lang="pl"/>
              <a:t> jest widoczny.</a:t>
            </a:r>
            <a:endParaRPr/>
          </a:p>
        </p:txBody>
      </p:sp>
      <p:pic>
        <p:nvPicPr>
          <p:cNvPr id="200" name="Google Shape;200;p35"/>
          <p:cNvPicPr preferRelativeResize="0"/>
          <p:nvPr/>
        </p:nvPicPr>
        <p:blipFill rotWithShape="1">
          <a:blip r:embed="rId3">
            <a:alphaModFix/>
          </a:blip>
          <a:srcRect b="0" l="0" r="0" t="0"/>
          <a:stretch/>
        </p:blipFill>
        <p:spPr>
          <a:xfrm>
            <a:off x="5391828" y="1064025"/>
            <a:ext cx="3579650" cy="3593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06" name="Google Shape;206;p36"/>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Punkt </a:t>
            </a:r>
            <a:r>
              <a:rPr b="1" lang="pl"/>
              <a:t>A</a:t>
            </a:r>
            <a:r>
              <a:rPr lang="pl"/>
              <a:t> jest punktem zaczepienia miotły. Miotła jest reprezentowana jako czerwony odcinek z </a:t>
            </a:r>
            <a:r>
              <a:rPr b="1" lang="pl"/>
              <a:t>A</a:t>
            </a:r>
            <a:r>
              <a:rPr lang="pl"/>
              <a:t> do obecnie przetwarzanego punktu.</a:t>
            </a:r>
            <a:endParaRPr/>
          </a:p>
          <a:p>
            <a:pPr indent="0" lvl="0" marL="0" rtl="0" algn="l">
              <a:spcBef>
                <a:spcPts val="1200"/>
              </a:spcBef>
              <a:spcAft>
                <a:spcPts val="1200"/>
              </a:spcAft>
              <a:buNone/>
            </a:pPr>
            <a:r>
              <a:rPr lang="pl"/>
              <a:t>Algorytm napotyka pierwsze zdarzenie. Punkt </a:t>
            </a:r>
            <a:r>
              <a:rPr b="1" lang="pl"/>
              <a:t>D</a:t>
            </a:r>
            <a:r>
              <a:rPr lang="pl"/>
              <a:t> jest widoczny, ponieważ struktura stanu jest pusta. Odcinki incydentne </a:t>
            </a:r>
            <a:r>
              <a:rPr b="1" lang="pl"/>
              <a:t>DB</a:t>
            </a:r>
            <a:r>
              <a:rPr lang="pl"/>
              <a:t> i </a:t>
            </a:r>
            <a:r>
              <a:rPr b="1" lang="pl"/>
              <a:t>DC</a:t>
            </a:r>
            <a:r>
              <a:rPr lang="pl"/>
              <a:t> dodawane są do struktury stanu (w tej kolejności).</a:t>
            </a:r>
            <a:endParaRPr/>
          </a:p>
        </p:txBody>
      </p:sp>
      <p:pic>
        <p:nvPicPr>
          <p:cNvPr id="207" name="Google Shape;207;p36"/>
          <p:cNvPicPr preferRelativeResize="0"/>
          <p:nvPr/>
        </p:nvPicPr>
        <p:blipFill>
          <a:blip r:embed="rId3">
            <a:alphaModFix/>
          </a:blip>
          <a:stretch>
            <a:fillRect/>
          </a:stretch>
        </p:blipFill>
        <p:spPr>
          <a:xfrm>
            <a:off x="5963500" y="950188"/>
            <a:ext cx="2868806"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13" name="Google Shape;213;p37"/>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l"/>
              <a:t>DB</a:t>
            </a:r>
            <a:r>
              <a:rPr lang="pl"/>
              <a:t> jest usuwane ze struktury, </a:t>
            </a:r>
            <a:r>
              <a:rPr b="1" lang="pl"/>
              <a:t>BC</a:t>
            </a:r>
            <a:r>
              <a:rPr lang="pl"/>
              <a:t> zostaje dodane. Punkt </a:t>
            </a:r>
            <a:r>
              <a:rPr b="1" lang="pl"/>
              <a:t>B</a:t>
            </a:r>
            <a:r>
              <a:rPr lang="pl"/>
              <a:t> jest widoczny, ponieważ nie istnieje krawędź przecinająca miotłę pomiędzy </a:t>
            </a:r>
            <a:r>
              <a:rPr b="1" lang="pl"/>
              <a:t>A</a:t>
            </a:r>
            <a:r>
              <a:rPr lang="pl"/>
              <a:t> i </a:t>
            </a:r>
            <a:r>
              <a:rPr b="1" lang="pl"/>
              <a:t>B</a:t>
            </a:r>
            <a:r>
              <a:rPr lang="pl"/>
              <a:t>.</a:t>
            </a:r>
            <a:endParaRPr/>
          </a:p>
        </p:txBody>
      </p:sp>
      <p:pic>
        <p:nvPicPr>
          <p:cNvPr id="214" name="Google Shape;214;p37"/>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20" name="Google Shape;220;p38"/>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Dodajemy do struktury </a:t>
            </a:r>
            <a:r>
              <a:rPr b="1" lang="pl"/>
              <a:t>GF</a:t>
            </a:r>
            <a:r>
              <a:rPr lang="pl"/>
              <a:t> i </a:t>
            </a:r>
            <a:r>
              <a:rPr b="1" lang="pl"/>
              <a:t>GE</a:t>
            </a:r>
            <a:r>
              <a:rPr lang="pl"/>
              <a:t>. Punkt </a:t>
            </a:r>
            <a:r>
              <a:rPr b="1" lang="pl"/>
              <a:t>G</a:t>
            </a:r>
            <a:r>
              <a:rPr lang="pl"/>
              <a:t> nie jest widoczny, bo zasłania go krawędź </a:t>
            </a:r>
            <a:r>
              <a:rPr b="1" lang="pl"/>
              <a:t>BC</a:t>
            </a:r>
            <a:r>
              <a:rPr lang="pl"/>
              <a:t> (pierwsza przecinająca miotłę).</a:t>
            </a:r>
            <a:endParaRPr/>
          </a:p>
        </p:txBody>
      </p:sp>
      <p:pic>
        <p:nvPicPr>
          <p:cNvPr id="221" name="Google Shape;221;p38"/>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27" name="Google Shape;227;p39"/>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Usuwamy </a:t>
            </a:r>
            <a:r>
              <a:rPr b="1" lang="pl"/>
              <a:t>GE</a:t>
            </a:r>
            <a:r>
              <a:rPr lang="pl"/>
              <a:t>, dodajemy </a:t>
            </a:r>
            <a:r>
              <a:rPr b="1" lang="pl"/>
              <a:t>EF</a:t>
            </a:r>
            <a:r>
              <a:rPr lang="pl"/>
              <a:t>. Analogicznie do </a:t>
            </a:r>
            <a:r>
              <a:rPr b="1" lang="pl"/>
              <a:t>G</a:t>
            </a:r>
            <a:r>
              <a:rPr lang="pl"/>
              <a:t>, punkt </a:t>
            </a:r>
            <a:r>
              <a:rPr b="1" lang="pl"/>
              <a:t>E</a:t>
            </a:r>
            <a:r>
              <a:rPr lang="pl"/>
              <a:t> nie jest widoczny.</a:t>
            </a:r>
            <a:endParaRPr/>
          </a:p>
        </p:txBody>
      </p:sp>
      <p:pic>
        <p:nvPicPr>
          <p:cNvPr id="228" name="Google Shape;228;p39"/>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34" name="Google Shape;234;p40"/>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Usuwamy </a:t>
            </a:r>
            <a:r>
              <a:rPr b="1" lang="pl"/>
              <a:t>EF</a:t>
            </a:r>
            <a:r>
              <a:rPr lang="pl"/>
              <a:t> i </a:t>
            </a:r>
            <a:r>
              <a:rPr b="1" lang="pl"/>
              <a:t>GF</a:t>
            </a:r>
            <a:r>
              <a:rPr lang="pl"/>
              <a:t> . Punkt </a:t>
            </a:r>
            <a:r>
              <a:rPr b="1" lang="pl"/>
              <a:t>F</a:t>
            </a:r>
            <a:r>
              <a:rPr lang="pl"/>
              <a:t> niewidoczny.</a:t>
            </a:r>
            <a:endParaRPr/>
          </a:p>
        </p:txBody>
      </p:sp>
      <p:pic>
        <p:nvPicPr>
          <p:cNvPr id="235" name="Google Shape;235;p40"/>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41" name="Google Shape;241;p41"/>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Usuwamy </a:t>
            </a:r>
            <a:r>
              <a:rPr b="1" lang="pl"/>
              <a:t>BC</a:t>
            </a:r>
            <a:r>
              <a:rPr lang="pl"/>
              <a:t> i </a:t>
            </a:r>
            <a:r>
              <a:rPr b="1" lang="pl"/>
              <a:t>DC</a:t>
            </a:r>
            <a:r>
              <a:rPr lang="pl"/>
              <a:t>. Punkt </a:t>
            </a:r>
            <a:r>
              <a:rPr b="1" lang="pl"/>
              <a:t>C</a:t>
            </a:r>
            <a:r>
              <a:rPr lang="pl"/>
              <a:t> widoczny.</a:t>
            </a:r>
            <a:endParaRPr/>
          </a:p>
        </p:txBody>
      </p:sp>
      <p:pic>
        <p:nvPicPr>
          <p:cNvPr id="242" name="Google Shape;242;p41"/>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Zastosowanie </a:t>
            </a:r>
            <a:endParaRPr/>
          </a:p>
        </p:txBody>
      </p:sp>
      <p:sp>
        <p:nvSpPr>
          <p:cNvPr id="69" name="Google Shape;69;p15"/>
          <p:cNvSpPr txBox="1"/>
          <p:nvPr>
            <p:ph idx="1" type="body"/>
          </p:nvPr>
        </p:nvSpPr>
        <p:spPr>
          <a:xfrm>
            <a:off x="311700" y="1152475"/>
            <a:ext cx="4704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pl"/>
              <a:t>Jednym z zastosowań grafu widoczności jest możliwość wyznaczenia na jego podstawie najkrótszej ścieżki pomiędzy dwoma punktami na płaszczyźnie, na której znajdują się przeszkody w postaci wielokątów. Aby to zrobić wystarczy nadać krawędziom wagi odpowiadające odległościom pomiędzy </a:t>
            </a:r>
            <a:r>
              <a:rPr lang="pl"/>
              <a:t>punktami</a:t>
            </a:r>
            <a:r>
              <a:rPr lang="pl"/>
              <a:t> na płaszczyźnie, a następnie wykonać na takim grafie dowolny algorytm szukania najkrótszej ścieżki.</a:t>
            </a:r>
            <a:endParaRPr/>
          </a:p>
        </p:txBody>
      </p:sp>
      <p:pic>
        <p:nvPicPr>
          <p:cNvPr id="70" name="Google Shape;70;p15"/>
          <p:cNvPicPr preferRelativeResize="0"/>
          <p:nvPr/>
        </p:nvPicPr>
        <p:blipFill>
          <a:blip r:embed="rId3">
            <a:alphaModFix/>
          </a:blip>
          <a:stretch>
            <a:fillRect/>
          </a:stretch>
        </p:blipFill>
        <p:spPr>
          <a:xfrm>
            <a:off x="4932243" y="384088"/>
            <a:ext cx="4211757" cy="4375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48" name="Google Shape;248;p42"/>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Tak wygląda wynik wykonania powyższych kroków. Następnie wybierany jest nowy punkt zaczepienia i algorytm powtarza kroki wykonane powyżej.</a:t>
            </a:r>
            <a:endParaRPr/>
          </a:p>
          <a:p>
            <a:pPr indent="0" lvl="0" marL="0" rtl="0" algn="l">
              <a:spcBef>
                <a:spcPts val="1200"/>
              </a:spcBef>
              <a:spcAft>
                <a:spcPts val="1200"/>
              </a:spcAft>
              <a:buNone/>
            </a:pPr>
            <a:r>
              <a:rPr lang="pl"/>
              <a:t>Kolorem czerwonym oznaczone są figury (przeszkody), krawędzie dodane do grafu widoczności zaznaczone zostały przerywanymi liniami.</a:t>
            </a:r>
            <a:endParaRPr/>
          </a:p>
        </p:txBody>
      </p:sp>
      <p:pic>
        <p:nvPicPr>
          <p:cNvPr id="249" name="Google Shape;249;p42"/>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Kroki działania algorytmu</a:t>
            </a:r>
            <a:endParaRPr/>
          </a:p>
        </p:txBody>
      </p:sp>
      <p:sp>
        <p:nvSpPr>
          <p:cNvPr id="255" name="Google Shape;255;p43"/>
          <p:cNvSpPr txBox="1"/>
          <p:nvPr>
            <p:ph idx="1" type="body"/>
          </p:nvPr>
        </p:nvSpPr>
        <p:spPr>
          <a:xfrm>
            <a:off x="311700" y="1152475"/>
            <a:ext cx="569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Tak wygląda ostatecznie graf widoczności dla tego przypadku.</a:t>
            </a:r>
            <a:endParaRPr/>
          </a:p>
        </p:txBody>
      </p:sp>
      <p:pic>
        <p:nvPicPr>
          <p:cNvPr id="256" name="Google Shape;256;p43"/>
          <p:cNvPicPr preferRelativeResize="0"/>
          <p:nvPr/>
        </p:nvPicPr>
        <p:blipFill rotWithShape="1">
          <a:blip r:embed="rId3">
            <a:alphaModFix/>
          </a:blip>
          <a:srcRect b="0" l="0" r="0" t="0"/>
          <a:stretch/>
        </p:blipFill>
        <p:spPr>
          <a:xfrm>
            <a:off x="5963500" y="950188"/>
            <a:ext cx="2868806"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62" name="Google Shape;262;p44"/>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Wierzchołek </a:t>
            </a:r>
            <a:r>
              <a:rPr b="1" lang="pl"/>
              <a:t>F</a:t>
            </a:r>
            <a:r>
              <a:rPr lang="pl"/>
              <a:t> jest widoczny, ponieważ </a:t>
            </a:r>
            <a:r>
              <a:rPr b="1" lang="pl"/>
              <a:t>B</a:t>
            </a:r>
            <a:r>
              <a:rPr lang="pl"/>
              <a:t> jest widoczny i miotły nie przecinają żadne krawędzie na odcinku </a:t>
            </a:r>
            <a:r>
              <a:rPr b="1" lang="pl"/>
              <a:t>BF</a:t>
            </a:r>
            <a:r>
              <a:rPr lang="pl"/>
              <a:t> oraz wektor </a:t>
            </a:r>
            <a:r>
              <a:rPr b="1" lang="pl"/>
              <a:t>FB</a:t>
            </a:r>
            <a:r>
              <a:rPr lang="pl"/>
              <a:t> nie jest skierowany do wnętrza figury.</a:t>
            </a:r>
            <a:endParaRPr/>
          </a:p>
        </p:txBody>
      </p:sp>
      <p:pic>
        <p:nvPicPr>
          <p:cNvPr id="263" name="Google Shape;263;p44"/>
          <p:cNvPicPr preferRelativeResize="0"/>
          <p:nvPr/>
        </p:nvPicPr>
        <p:blipFill>
          <a:blip r:embed="rId3">
            <a:alphaModFix/>
          </a:blip>
          <a:stretch>
            <a:fillRect/>
          </a:stretch>
        </p:blipFill>
        <p:spPr>
          <a:xfrm>
            <a:off x="5004925" y="1152475"/>
            <a:ext cx="3834274" cy="2513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69" name="Google Shape;269;p45"/>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Tutaj wektor </a:t>
            </a:r>
            <a:r>
              <a:rPr b="1" lang="pl"/>
              <a:t>FB</a:t>
            </a:r>
            <a:r>
              <a:rPr lang="pl"/>
              <a:t> jest skierowany do wnętrza figury więc punkt </a:t>
            </a:r>
            <a:r>
              <a:rPr b="1" lang="pl"/>
              <a:t>F</a:t>
            </a:r>
            <a:r>
              <a:rPr lang="pl"/>
              <a:t> jest niewidoczny (przerywana linia ma za zadanie tylko podkreślić fakt, że punkty </a:t>
            </a:r>
            <a:r>
              <a:rPr b="1" lang="pl"/>
              <a:t>B</a:t>
            </a:r>
            <a:r>
              <a:rPr lang="pl"/>
              <a:t> i </a:t>
            </a:r>
            <a:r>
              <a:rPr b="1" lang="pl"/>
              <a:t>F</a:t>
            </a:r>
            <a:r>
              <a:rPr lang="pl"/>
              <a:t> są współliniowe).</a:t>
            </a:r>
            <a:endParaRPr/>
          </a:p>
        </p:txBody>
      </p:sp>
      <p:pic>
        <p:nvPicPr>
          <p:cNvPr id="270" name="Google Shape;270;p45"/>
          <p:cNvPicPr preferRelativeResize="0"/>
          <p:nvPr/>
        </p:nvPicPr>
        <p:blipFill rotWithShape="1">
          <a:blip r:embed="rId3">
            <a:alphaModFix/>
          </a:blip>
          <a:srcRect b="670" l="0" r="0" t="670"/>
          <a:stretch/>
        </p:blipFill>
        <p:spPr>
          <a:xfrm>
            <a:off x="5004925" y="1152475"/>
            <a:ext cx="3834274" cy="25135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76" name="Google Shape;276;p46"/>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Punkt </a:t>
            </a:r>
            <a:r>
              <a:rPr b="1" lang="pl"/>
              <a:t>E</a:t>
            </a:r>
            <a:r>
              <a:rPr lang="pl"/>
              <a:t> jest widoczny, ponieważ </a:t>
            </a:r>
            <a:r>
              <a:rPr b="1" lang="pl"/>
              <a:t>B</a:t>
            </a:r>
            <a:r>
              <a:rPr lang="pl"/>
              <a:t> jest widoczny i należą do różnych figur oraz pomiędzy nimi nie ma żadnej krawędzi przecinającej odcinek </a:t>
            </a:r>
            <a:r>
              <a:rPr b="1" lang="pl"/>
              <a:t>BE</a:t>
            </a:r>
            <a:r>
              <a:rPr lang="pl"/>
              <a:t>.</a:t>
            </a:r>
            <a:endParaRPr/>
          </a:p>
        </p:txBody>
      </p:sp>
      <p:pic>
        <p:nvPicPr>
          <p:cNvPr id="277" name="Google Shape;277;p46"/>
          <p:cNvPicPr preferRelativeResize="0"/>
          <p:nvPr/>
        </p:nvPicPr>
        <p:blipFill rotWithShape="1">
          <a:blip r:embed="rId3">
            <a:alphaModFix/>
          </a:blip>
          <a:srcRect b="504" l="0" r="0" t="504"/>
          <a:stretch/>
        </p:blipFill>
        <p:spPr>
          <a:xfrm>
            <a:off x="5004925" y="1152475"/>
            <a:ext cx="3834274" cy="25135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83" name="Google Shape;283;p47"/>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Tutaj analogicznie jak wcześniej, </a:t>
            </a:r>
            <a:r>
              <a:rPr b="1" lang="pl"/>
              <a:t>B</a:t>
            </a:r>
            <a:r>
              <a:rPr lang="pl"/>
              <a:t> jest widoczny i punkty </a:t>
            </a:r>
            <a:r>
              <a:rPr b="1" lang="pl"/>
              <a:t>B</a:t>
            </a:r>
            <a:r>
              <a:rPr lang="pl"/>
              <a:t> i </a:t>
            </a:r>
            <a:r>
              <a:rPr b="1" lang="pl"/>
              <a:t>H</a:t>
            </a:r>
            <a:r>
              <a:rPr lang="pl"/>
              <a:t> należą do różnych figur</a:t>
            </a:r>
            <a:r>
              <a:rPr lang="pl"/>
              <a:t>, ale </a:t>
            </a:r>
            <a:r>
              <a:rPr b="1" lang="pl"/>
              <a:t>BH</a:t>
            </a:r>
            <a:r>
              <a:rPr lang="pl"/>
              <a:t> jest przecięty dwoma odcinkami </a:t>
            </a:r>
            <a:r>
              <a:rPr lang="pl"/>
              <a:t>więc</a:t>
            </a:r>
            <a:r>
              <a:rPr lang="pl"/>
              <a:t> </a:t>
            </a:r>
            <a:r>
              <a:rPr b="1" lang="pl"/>
              <a:t>H</a:t>
            </a:r>
            <a:r>
              <a:rPr lang="pl"/>
              <a:t> nie będzie widoczny.</a:t>
            </a:r>
            <a:endParaRPr/>
          </a:p>
        </p:txBody>
      </p:sp>
      <p:pic>
        <p:nvPicPr>
          <p:cNvPr id="284" name="Google Shape;284;p47"/>
          <p:cNvPicPr preferRelativeResize="0"/>
          <p:nvPr/>
        </p:nvPicPr>
        <p:blipFill rotWithShape="1">
          <a:blip r:embed="rId3">
            <a:alphaModFix/>
          </a:blip>
          <a:srcRect b="337" l="0" r="0" t="337"/>
          <a:stretch/>
        </p:blipFill>
        <p:spPr>
          <a:xfrm>
            <a:off x="5004925" y="1152475"/>
            <a:ext cx="3834274" cy="25135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90" name="Google Shape;290;p48"/>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Jeżeli </a:t>
            </a:r>
            <a:r>
              <a:rPr b="1" lang="pl"/>
              <a:t>E</a:t>
            </a:r>
            <a:r>
              <a:rPr lang="pl"/>
              <a:t> jest niewidoczny to nie ma sensu badać widoczności </a:t>
            </a:r>
            <a:r>
              <a:rPr b="1" lang="pl"/>
              <a:t>H</a:t>
            </a:r>
            <a:r>
              <a:rPr lang="pl"/>
              <a:t>, ponieważ jest on dalej od punktu zaczepienia miotły (punktu </a:t>
            </a:r>
            <a:r>
              <a:rPr b="1" lang="pl"/>
              <a:t>A</a:t>
            </a:r>
            <a:r>
              <a:rPr lang="pl"/>
              <a:t>).</a:t>
            </a:r>
            <a:endParaRPr/>
          </a:p>
        </p:txBody>
      </p:sp>
      <p:pic>
        <p:nvPicPr>
          <p:cNvPr id="291" name="Google Shape;291;p48"/>
          <p:cNvPicPr preferRelativeResize="0"/>
          <p:nvPr/>
        </p:nvPicPr>
        <p:blipFill rotWithShape="1">
          <a:blip r:embed="rId3">
            <a:alphaModFix/>
          </a:blip>
          <a:srcRect b="504" l="0" r="0" t="504"/>
          <a:stretch/>
        </p:blipFill>
        <p:spPr>
          <a:xfrm>
            <a:off x="5004925" y="1152475"/>
            <a:ext cx="3834274" cy="25135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Testowanie działania algorytmu</a:t>
            </a:r>
            <a:endParaRPr/>
          </a:p>
        </p:txBody>
      </p:sp>
      <p:sp>
        <p:nvSpPr>
          <p:cNvPr id="297" name="Google Shape;297;p49"/>
          <p:cNvSpPr txBox="1"/>
          <p:nvPr>
            <p:ph idx="1" type="body"/>
          </p:nvPr>
        </p:nvSpPr>
        <p:spPr>
          <a:xfrm>
            <a:off x="311700" y="1152475"/>
            <a:ext cx="4693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Wierzchołek </a:t>
            </a:r>
            <a:r>
              <a:rPr b="1" lang="pl"/>
              <a:t>E</a:t>
            </a:r>
            <a:r>
              <a:rPr lang="pl"/>
              <a:t> widoczny, gdy miotła pokrywa się z krawędzią </a:t>
            </a:r>
            <a:r>
              <a:rPr b="1" lang="pl"/>
              <a:t>BC</a:t>
            </a:r>
            <a:r>
              <a:rPr lang="pl"/>
              <a:t>.</a:t>
            </a:r>
            <a:endParaRPr/>
          </a:p>
        </p:txBody>
      </p:sp>
      <p:pic>
        <p:nvPicPr>
          <p:cNvPr id="298" name="Google Shape;298;p49"/>
          <p:cNvPicPr preferRelativeResize="0"/>
          <p:nvPr/>
        </p:nvPicPr>
        <p:blipFill rotWithShape="1">
          <a:blip r:embed="rId3">
            <a:alphaModFix/>
          </a:blip>
          <a:srcRect b="758" l="0" r="0" t="748"/>
          <a:stretch/>
        </p:blipFill>
        <p:spPr>
          <a:xfrm>
            <a:off x="5004925" y="1152475"/>
            <a:ext cx="3834274" cy="2513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graf widoczności</a:t>
            </a:r>
            <a:endParaRPr/>
          </a:p>
        </p:txBody>
      </p:sp>
      <p:pic>
        <p:nvPicPr>
          <p:cNvPr id="304" name="Google Shape;304;p50"/>
          <p:cNvPicPr preferRelativeResize="0"/>
          <p:nvPr/>
        </p:nvPicPr>
        <p:blipFill>
          <a:blip r:embed="rId3">
            <a:alphaModFix/>
          </a:blip>
          <a:stretch>
            <a:fillRect/>
          </a:stretch>
        </p:blipFill>
        <p:spPr>
          <a:xfrm>
            <a:off x="1754565" y="908575"/>
            <a:ext cx="5634872" cy="4201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graf widoczności</a:t>
            </a:r>
            <a:endParaRPr/>
          </a:p>
        </p:txBody>
      </p:sp>
      <p:pic>
        <p:nvPicPr>
          <p:cNvPr id="310" name="Google Shape;310;p51"/>
          <p:cNvPicPr preferRelativeResize="0"/>
          <p:nvPr/>
        </p:nvPicPr>
        <p:blipFill>
          <a:blip r:embed="rId3">
            <a:alphaModFix/>
          </a:blip>
          <a:stretch>
            <a:fillRect/>
          </a:stretch>
        </p:blipFill>
        <p:spPr>
          <a:xfrm>
            <a:off x="1805275" y="1017725"/>
            <a:ext cx="5533445" cy="41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Wstęp</a:t>
            </a:r>
            <a:endParaRPr/>
          </a:p>
        </p:txBody>
      </p:sp>
      <p:sp>
        <p:nvSpPr>
          <p:cNvPr id="76" name="Google Shape;76;p16"/>
          <p:cNvSpPr txBox="1"/>
          <p:nvPr>
            <p:ph idx="1" type="body"/>
          </p:nvPr>
        </p:nvSpPr>
        <p:spPr>
          <a:xfrm>
            <a:off x="311700" y="1152475"/>
            <a:ext cx="523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Trywialny algorytm wymagałby sprawdzenia każdej pary wierzchołków w czasie O(n</a:t>
            </a:r>
            <a:r>
              <a:rPr baseline="30000" lang="pl"/>
              <a:t>2</a:t>
            </a:r>
            <a:r>
              <a:rPr lang="pl"/>
              <a:t>). Każde takie sprawdzenie wymagałoby przejrzenia wszystkich innych wierzchołków w czasie O(n), co prowadziłoby do algorytmu o złożoności O(n</a:t>
            </a:r>
            <a:r>
              <a:rPr baseline="30000" lang="pl"/>
              <a:t>3</a:t>
            </a:r>
            <a:r>
              <a:rPr lang="pl"/>
              <a:t>). Jednak jeżeli wykorzystamy zrównoważone drzewo binarne do wyszukiwania przeszkód, jesteśmy w stanie obniżyć złożoność do poziomu O(n</a:t>
            </a:r>
            <a:r>
              <a:rPr baseline="30000" lang="pl"/>
              <a:t>2</a:t>
            </a:r>
            <a:r>
              <a:rPr lang="pl"/>
              <a:t> · log(n)).</a:t>
            </a:r>
            <a:endParaRPr/>
          </a:p>
        </p:txBody>
      </p:sp>
      <p:pic>
        <p:nvPicPr>
          <p:cNvPr id="77" name="Google Shape;77;p16"/>
          <p:cNvPicPr preferRelativeResize="0"/>
          <p:nvPr/>
        </p:nvPicPr>
        <p:blipFill rotWithShape="1">
          <a:blip r:embed="rId3">
            <a:alphaModFix/>
          </a:blip>
          <a:srcRect b="864" l="0" r="0" t="864"/>
          <a:stretch/>
        </p:blipFill>
        <p:spPr>
          <a:xfrm>
            <a:off x="5730825" y="1279474"/>
            <a:ext cx="3101476" cy="25845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graf widoczności</a:t>
            </a:r>
            <a:endParaRPr/>
          </a:p>
        </p:txBody>
      </p:sp>
      <p:pic>
        <p:nvPicPr>
          <p:cNvPr id="316" name="Google Shape;316;p52"/>
          <p:cNvPicPr preferRelativeResize="0"/>
          <p:nvPr/>
        </p:nvPicPr>
        <p:blipFill>
          <a:blip r:embed="rId3">
            <a:alphaModFix/>
          </a:blip>
          <a:stretch>
            <a:fillRect/>
          </a:stretch>
        </p:blipFill>
        <p:spPr>
          <a:xfrm>
            <a:off x="1805275" y="1017725"/>
            <a:ext cx="5533445" cy="4125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l"/>
              <a:t>Przykłady działania - najkrótsza ścieżka</a:t>
            </a:r>
            <a:endParaRPr/>
          </a:p>
        </p:txBody>
      </p:sp>
      <p:pic>
        <p:nvPicPr>
          <p:cNvPr id="322" name="Google Shape;322;p53"/>
          <p:cNvPicPr preferRelativeResize="0"/>
          <p:nvPr/>
        </p:nvPicPr>
        <p:blipFill>
          <a:blip r:embed="rId3">
            <a:alphaModFix/>
          </a:blip>
          <a:stretch>
            <a:fillRect/>
          </a:stretch>
        </p:blipFill>
        <p:spPr>
          <a:xfrm>
            <a:off x="1803925" y="1017725"/>
            <a:ext cx="5490309" cy="41257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najkrótsza ścieżka</a:t>
            </a:r>
            <a:endParaRPr/>
          </a:p>
        </p:txBody>
      </p:sp>
      <p:pic>
        <p:nvPicPr>
          <p:cNvPr id="328" name="Google Shape;328;p54"/>
          <p:cNvPicPr preferRelativeResize="0"/>
          <p:nvPr/>
        </p:nvPicPr>
        <p:blipFill>
          <a:blip r:embed="rId3">
            <a:alphaModFix/>
          </a:blip>
          <a:stretch>
            <a:fillRect/>
          </a:stretch>
        </p:blipFill>
        <p:spPr>
          <a:xfrm>
            <a:off x="1640300" y="1123200"/>
            <a:ext cx="5863388" cy="3820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najkrótsza ścieżka</a:t>
            </a:r>
            <a:endParaRPr/>
          </a:p>
        </p:txBody>
      </p:sp>
      <p:pic>
        <p:nvPicPr>
          <p:cNvPr id="334" name="Google Shape;334;p55"/>
          <p:cNvPicPr preferRelativeResize="0"/>
          <p:nvPr/>
        </p:nvPicPr>
        <p:blipFill>
          <a:blip r:embed="rId3">
            <a:alphaModFix/>
          </a:blip>
          <a:stretch>
            <a:fillRect/>
          </a:stretch>
        </p:blipFill>
        <p:spPr>
          <a:xfrm>
            <a:off x="1640300" y="1109775"/>
            <a:ext cx="5863388" cy="38209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196500" y="41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 losowo generowane kwadraty</a:t>
            </a:r>
            <a:endParaRPr/>
          </a:p>
        </p:txBody>
      </p:sp>
      <p:sp>
        <p:nvSpPr>
          <p:cNvPr id="340" name="Google Shape;340;p56"/>
          <p:cNvSpPr txBox="1"/>
          <p:nvPr>
            <p:ph idx="1" type="body"/>
          </p:nvPr>
        </p:nvSpPr>
        <p:spPr>
          <a:xfrm>
            <a:off x="196500" y="11224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Przykład działania dla losowej siatki 8 kwadratów na planszy 7x7.</a:t>
            </a:r>
            <a:endParaRPr/>
          </a:p>
          <a:p>
            <a:pPr indent="0" lvl="0" marL="0" rtl="0" algn="l">
              <a:spcBef>
                <a:spcPts val="1200"/>
              </a:spcBef>
              <a:spcAft>
                <a:spcPts val="0"/>
              </a:spcAft>
              <a:buNone/>
            </a:pPr>
            <a:r>
              <a:rPr lang="pl"/>
              <a:t>Czas wykonania: </a:t>
            </a:r>
            <a:r>
              <a:rPr b="1" lang="pl"/>
              <a:t>0.04488 </a:t>
            </a:r>
            <a:r>
              <a:rPr lang="pl"/>
              <a:t>sekund</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t/>
            </a:r>
            <a:endParaRPr/>
          </a:p>
        </p:txBody>
      </p:sp>
      <p:pic>
        <p:nvPicPr>
          <p:cNvPr id="341" name="Google Shape;341;p56"/>
          <p:cNvPicPr preferRelativeResize="0"/>
          <p:nvPr/>
        </p:nvPicPr>
        <p:blipFill>
          <a:blip r:embed="rId3">
            <a:alphaModFix/>
          </a:blip>
          <a:stretch>
            <a:fillRect/>
          </a:stretch>
        </p:blipFill>
        <p:spPr>
          <a:xfrm>
            <a:off x="4965462" y="1122425"/>
            <a:ext cx="3751639"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196500" y="41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a:t>
            </a:r>
            <a:r>
              <a:rPr lang="pl"/>
              <a:t>- losowo generowane kwadraty</a:t>
            </a:r>
            <a:endParaRPr/>
          </a:p>
        </p:txBody>
      </p:sp>
      <p:sp>
        <p:nvSpPr>
          <p:cNvPr id="347" name="Google Shape;347;p57"/>
          <p:cNvSpPr txBox="1"/>
          <p:nvPr>
            <p:ph idx="1" type="body"/>
          </p:nvPr>
        </p:nvSpPr>
        <p:spPr>
          <a:xfrm>
            <a:off x="196500" y="11224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Przykład działania dla losowej siatki 20 kwadratów na planszy 16x16</a:t>
            </a:r>
            <a:endParaRPr/>
          </a:p>
          <a:p>
            <a:pPr indent="0" lvl="0" marL="0" rtl="0" algn="l">
              <a:spcBef>
                <a:spcPts val="1200"/>
              </a:spcBef>
              <a:spcAft>
                <a:spcPts val="1200"/>
              </a:spcAft>
              <a:buNone/>
            </a:pPr>
            <a:r>
              <a:rPr lang="pl"/>
              <a:t>Czas wykonania: </a:t>
            </a:r>
            <a:r>
              <a:rPr b="1" lang="pl"/>
              <a:t>0.31419</a:t>
            </a:r>
            <a:r>
              <a:rPr lang="pl"/>
              <a:t> sekund</a:t>
            </a:r>
            <a:endParaRPr/>
          </a:p>
        </p:txBody>
      </p:sp>
      <p:pic>
        <p:nvPicPr>
          <p:cNvPr id="348" name="Google Shape;348;p57"/>
          <p:cNvPicPr preferRelativeResize="0"/>
          <p:nvPr/>
        </p:nvPicPr>
        <p:blipFill rotWithShape="1">
          <a:blip r:embed="rId3">
            <a:alphaModFix/>
          </a:blip>
          <a:srcRect b="0" l="0" r="0" t="0"/>
          <a:stretch/>
        </p:blipFill>
        <p:spPr>
          <a:xfrm>
            <a:off x="4965462" y="1122425"/>
            <a:ext cx="3751639" cy="34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196500" y="41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a:t>
            </a:r>
            <a:r>
              <a:rPr lang="pl"/>
              <a:t>- losowo generowane kwadraty</a:t>
            </a:r>
            <a:endParaRPr/>
          </a:p>
        </p:txBody>
      </p:sp>
      <p:sp>
        <p:nvSpPr>
          <p:cNvPr id="354" name="Google Shape;354;p58"/>
          <p:cNvSpPr txBox="1"/>
          <p:nvPr>
            <p:ph idx="1" type="body"/>
          </p:nvPr>
        </p:nvSpPr>
        <p:spPr>
          <a:xfrm>
            <a:off x="196500" y="11224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Przykład działania dla losowej siatki 25 kwadratów na planszy 31x31</a:t>
            </a:r>
            <a:endParaRPr/>
          </a:p>
          <a:p>
            <a:pPr indent="0" lvl="0" marL="0" rtl="0" algn="l">
              <a:spcBef>
                <a:spcPts val="1200"/>
              </a:spcBef>
              <a:spcAft>
                <a:spcPts val="1200"/>
              </a:spcAft>
              <a:buNone/>
            </a:pPr>
            <a:r>
              <a:rPr lang="pl"/>
              <a:t>Czas wykonania: </a:t>
            </a:r>
            <a:r>
              <a:rPr b="1" lang="pl"/>
              <a:t>0.48368</a:t>
            </a:r>
            <a:r>
              <a:rPr lang="pl"/>
              <a:t> sekund</a:t>
            </a:r>
            <a:endParaRPr/>
          </a:p>
        </p:txBody>
      </p:sp>
      <p:pic>
        <p:nvPicPr>
          <p:cNvPr id="355" name="Google Shape;355;p58"/>
          <p:cNvPicPr preferRelativeResize="0"/>
          <p:nvPr/>
        </p:nvPicPr>
        <p:blipFill rotWithShape="1">
          <a:blip r:embed="rId3">
            <a:alphaModFix/>
          </a:blip>
          <a:srcRect b="14262" l="0" r="0" t="4469"/>
          <a:stretch/>
        </p:blipFill>
        <p:spPr>
          <a:xfrm>
            <a:off x="4604775" y="1122425"/>
            <a:ext cx="4539223" cy="368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196500" y="41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a:t>
            </a:r>
            <a:r>
              <a:rPr lang="pl"/>
              <a:t>- losowo generowane kwadraty</a:t>
            </a:r>
            <a:endParaRPr/>
          </a:p>
        </p:txBody>
      </p:sp>
      <p:sp>
        <p:nvSpPr>
          <p:cNvPr id="361" name="Google Shape;361;p59"/>
          <p:cNvSpPr txBox="1"/>
          <p:nvPr>
            <p:ph idx="1" type="body"/>
          </p:nvPr>
        </p:nvSpPr>
        <p:spPr>
          <a:xfrm>
            <a:off x="196500" y="11224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Przykład działania dla losowej siatki 50 kwadratów na planszy 31x31</a:t>
            </a:r>
            <a:endParaRPr/>
          </a:p>
          <a:p>
            <a:pPr indent="0" lvl="0" marL="0" rtl="0" algn="l">
              <a:spcBef>
                <a:spcPts val="1200"/>
              </a:spcBef>
              <a:spcAft>
                <a:spcPts val="1200"/>
              </a:spcAft>
              <a:buNone/>
            </a:pPr>
            <a:r>
              <a:rPr lang="pl"/>
              <a:t>Czas wykonania: </a:t>
            </a:r>
            <a:r>
              <a:rPr b="1" lang="pl"/>
              <a:t>2.2919</a:t>
            </a:r>
            <a:r>
              <a:rPr lang="pl"/>
              <a:t> sekund</a:t>
            </a:r>
            <a:endParaRPr/>
          </a:p>
        </p:txBody>
      </p:sp>
      <p:pic>
        <p:nvPicPr>
          <p:cNvPr id="362" name="Google Shape;362;p59"/>
          <p:cNvPicPr preferRelativeResize="0"/>
          <p:nvPr/>
        </p:nvPicPr>
        <p:blipFill rotWithShape="1">
          <a:blip r:embed="rId3">
            <a:alphaModFix/>
          </a:blip>
          <a:srcRect b="13190" l="0" r="0" t="4470"/>
          <a:stretch/>
        </p:blipFill>
        <p:spPr>
          <a:xfrm>
            <a:off x="4594175" y="1122425"/>
            <a:ext cx="4549827" cy="3746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196500" y="41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Przykłady działania </a:t>
            </a:r>
            <a:r>
              <a:rPr lang="pl"/>
              <a:t>- losowo generowane kwadraty</a:t>
            </a:r>
            <a:endParaRPr/>
          </a:p>
        </p:txBody>
      </p:sp>
      <p:sp>
        <p:nvSpPr>
          <p:cNvPr id="368" name="Google Shape;368;p60"/>
          <p:cNvSpPr txBox="1"/>
          <p:nvPr>
            <p:ph idx="1" type="body"/>
          </p:nvPr>
        </p:nvSpPr>
        <p:spPr>
          <a:xfrm>
            <a:off x="196500" y="11224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Przykład działania dla losowej siatki 100 kwadratów na planszy 31x31</a:t>
            </a:r>
            <a:endParaRPr/>
          </a:p>
          <a:p>
            <a:pPr indent="0" lvl="0" marL="0" rtl="0" algn="l">
              <a:spcBef>
                <a:spcPts val="1200"/>
              </a:spcBef>
              <a:spcAft>
                <a:spcPts val="1200"/>
              </a:spcAft>
              <a:buNone/>
            </a:pPr>
            <a:r>
              <a:rPr lang="pl"/>
              <a:t>Czas wykonania: </a:t>
            </a:r>
            <a:r>
              <a:rPr b="1" lang="pl"/>
              <a:t>10.62454</a:t>
            </a:r>
            <a:r>
              <a:rPr lang="pl"/>
              <a:t> sekund</a:t>
            </a:r>
            <a:endParaRPr/>
          </a:p>
        </p:txBody>
      </p:sp>
      <p:pic>
        <p:nvPicPr>
          <p:cNvPr id="369" name="Google Shape;369;p60"/>
          <p:cNvPicPr preferRelativeResize="0"/>
          <p:nvPr/>
        </p:nvPicPr>
        <p:blipFill rotWithShape="1">
          <a:blip r:embed="rId3">
            <a:alphaModFix/>
          </a:blip>
          <a:srcRect b="0" l="3166" r="3156" t="0"/>
          <a:stretch/>
        </p:blipFill>
        <p:spPr>
          <a:xfrm>
            <a:off x="4933025" y="1301000"/>
            <a:ext cx="3909228" cy="3559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Wykres czasów wykonania dla testów losowych</a:t>
            </a:r>
            <a:endParaRPr/>
          </a:p>
        </p:txBody>
      </p:sp>
      <p:pic>
        <p:nvPicPr>
          <p:cNvPr id="375" name="Google Shape;375;p61"/>
          <p:cNvPicPr preferRelativeResize="0"/>
          <p:nvPr/>
        </p:nvPicPr>
        <p:blipFill>
          <a:blip r:embed="rId3">
            <a:alphaModFix/>
          </a:blip>
          <a:stretch>
            <a:fillRect/>
          </a:stretch>
        </p:blipFill>
        <p:spPr>
          <a:xfrm>
            <a:off x="751025" y="1091525"/>
            <a:ext cx="7641953"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Algorytm</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Problem sprowadza się do wyznaczenia widzianych wierzchołków dla każdego z </a:t>
            </a:r>
            <a:r>
              <a:rPr b="1" lang="pl"/>
              <a:t>n</a:t>
            </a:r>
            <a:r>
              <a:rPr lang="pl"/>
              <a:t> punktów. Do tego celu wykorzystamy algorytm zamiatania. Płaszczyzna jest zamiatana poprzez obrót miotły zaczepionej w rozważanym punkcie, zgodny z ruchem wskazówek zegara.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Bibliografia</a:t>
            </a:r>
            <a:endParaRPr/>
          </a:p>
        </p:txBody>
      </p:sp>
      <p:sp>
        <p:nvSpPr>
          <p:cNvPr id="381" name="Google Shape;38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pl"/>
              <a:t>Algorytm został przygotowany na podstawie książki Marka de Berga pt. </a:t>
            </a:r>
            <a:r>
              <a:rPr i="1" lang="pl"/>
              <a:t>Geometria</a:t>
            </a:r>
            <a:endParaRPr i="1"/>
          </a:p>
          <a:p>
            <a:pPr indent="0" lvl="0" marL="0" rtl="0" algn="l">
              <a:spcBef>
                <a:spcPts val="1200"/>
              </a:spcBef>
              <a:spcAft>
                <a:spcPts val="1200"/>
              </a:spcAft>
              <a:buNone/>
            </a:pPr>
            <a:r>
              <a:rPr i="1" lang="pl"/>
              <a:t>Obliczeniowa - Algorytmy i Zastosowania.</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Zdarzenia i stan miotły</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Zdarzeniami będą </a:t>
            </a:r>
            <a:r>
              <a:rPr b="1" lang="pl"/>
              <a:t>punkty na płaszczyźnie</a:t>
            </a:r>
            <a:r>
              <a:rPr lang="pl"/>
              <a:t>, a struktura stanu będzie przechowywać </a:t>
            </a:r>
            <a:r>
              <a:rPr b="1" lang="pl"/>
              <a:t>aktualnie przecinane odcinki</a:t>
            </a:r>
            <a:r>
              <a:rPr lang="pl"/>
              <a:t> w kolejność od najbliższego punktowi zaczepienia do najdalszego.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320"/>
              <a:t>Algorytm wyznaczania widocznych wierzchołków dla punktu p</a:t>
            </a:r>
            <a:endParaRPr sz="2320"/>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61111"/>
              <a:buFont typeface="Arial"/>
              <a:buNone/>
            </a:pPr>
            <a:r>
              <a:rPr lang="pl"/>
              <a:t>Algorytm polega na zamiataniu płaszczyzny i odbywa się wg następujących kroków:</a:t>
            </a:r>
            <a:endParaRPr/>
          </a:p>
          <a:p>
            <a:pPr indent="-334327" lvl="0" marL="457200" rtl="0" algn="l">
              <a:spcBef>
                <a:spcPts val="1200"/>
              </a:spcBef>
              <a:spcAft>
                <a:spcPts val="0"/>
              </a:spcAft>
              <a:buSzPct val="100000"/>
              <a:buAutoNum type="arabicPeriod"/>
            </a:pPr>
            <a:r>
              <a:rPr lang="pl"/>
              <a:t>Posortuj wierzchołki na podstawie kąta (zgodnego z ruchem wskazówek zegara) jaki półprosta z </a:t>
            </a:r>
            <a:r>
              <a:rPr b="1" lang="pl"/>
              <a:t>p</a:t>
            </a:r>
            <a:r>
              <a:rPr lang="pl"/>
              <a:t> do danego wierzchołka tworzy z dodatnią półosią OX. Gdy kąt jest taki sam, wierzchołek bliższy </a:t>
            </a:r>
            <a:r>
              <a:rPr b="1" lang="pl"/>
              <a:t>p </a:t>
            </a:r>
            <a:r>
              <a:rPr lang="pl"/>
              <a:t>powinien znajdować się przed wierzchołkiem dalszym. Wierzchołki w tej kolejności umieść w strukturze zdarzeń.</a:t>
            </a:r>
            <a:br>
              <a:rPr lang="pl"/>
            </a:br>
            <a:endParaRPr/>
          </a:p>
          <a:p>
            <a:pPr indent="-334327" lvl="0" marL="457200" rtl="0" algn="l">
              <a:spcBef>
                <a:spcPts val="0"/>
              </a:spcBef>
              <a:spcAft>
                <a:spcPts val="0"/>
              </a:spcAft>
              <a:buSzPct val="100000"/>
              <a:buAutoNum type="arabicPeriod"/>
            </a:pPr>
            <a:r>
              <a:rPr lang="pl"/>
              <a:t>Zaczep miotłę w badanym punkcie i zwróć ją w kierunku dodatniej półosi OX.</a:t>
            </a:r>
            <a:br>
              <a:rPr lang="pl"/>
            </a:br>
            <a:endParaRPr/>
          </a:p>
          <a:p>
            <a:pPr indent="-334327" lvl="0" marL="457200" rtl="0" algn="l">
              <a:spcBef>
                <a:spcPts val="0"/>
              </a:spcBef>
              <a:spcAft>
                <a:spcPts val="0"/>
              </a:spcAft>
              <a:buSzPct val="100000"/>
              <a:buAutoNum type="arabicPeriod"/>
            </a:pPr>
            <a:r>
              <a:rPr lang="pl"/>
              <a:t>Dodaj do struktury stanu krawędzie przecinające miotłę w położeniu początkowym.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pl"/>
              <a:t>4. </a:t>
            </a:r>
            <a:r>
              <a:rPr lang="pl"/>
              <a:t>Dla kolejnych punktów w z struktury zdarzeń:</a:t>
            </a:r>
            <a:endParaRPr/>
          </a:p>
          <a:p>
            <a:pPr indent="-342900" lvl="0" marL="457200" rtl="0" algn="l">
              <a:spcBef>
                <a:spcPts val="1200"/>
              </a:spcBef>
              <a:spcAft>
                <a:spcPts val="0"/>
              </a:spcAft>
              <a:buSzPts val="1800"/>
              <a:buChar char="●"/>
            </a:pPr>
            <a:r>
              <a:rPr lang="pl"/>
              <a:t>Ustaw miotłę jako półprostą z </a:t>
            </a:r>
            <a:r>
              <a:rPr b="1" lang="pl"/>
              <a:t>p</a:t>
            </a:r>
            <a:r>
              <a:rPr lang="pl"/>
              <a:t> do </a:t>
            </a:r>
            <a:r>
              <a:rPr b="1" lang="pl"/>
              <a:t>w</a:t>
            </a:r>
            <a:r>
              <a:rPr lang="pl"/>
              <a:t>.</a:t>
            </a:r>
            <a:br>
              <a:rPr lang="pl"/>
            </a:br>
            <a:endParaRPr/>
          </a:p>
          <a:p>
            <a:pPr indent="-342900" lvl="0" marL="457200" rtl="0" algn="l">
              <a:spcBef>
                <a:spcPts val="0"/>
              </a:spcBef>
              <a:spcAft>
                <a:spcPts val="0"/>
              </a:spcAft>
              <a:buSzPts val="1800"/>
              <a:buChar char="●"/>
            </a:pPr>
            <a:r>
              <a:rPr lang="pl"/>
              <a:t>Sprawdź czy punkt </a:t>
            </a:r>
            <a:r>
              <a:rPr b="1" lang="pl"/>
              <a:t>w</a:t>
            </a:r>
            <a:r>
              <a:rPr lang="pl"/>
              <a:t> jest widoczny, jeśli tak dodaj odpowiednią krawędź do grafu widoczności.</a:t>
            </a:r>
            <a:br>
              <a:rPr lang="pl"/>
            </a:br>
            <a:endParaRPr/>
          </a:p>
          <a:p>
            <a:pPr indent="-342900" lvl="0" marL="457200" rtl="0" algn="l">
              <a:spcBef>
                <a:spcPts val="0"/>
              </a:spcBef>
              <a:spcAft>
                <a:spcPts val="0"/>
              </a:spcAft>
              <a:buSzPts val="1800"/>
              <a:buChar char="●"/>
            </a:pPr>
            <a:r>
              <a:rPr lang="pl"/>
              <a:t>Zaktualizuj strukturę stanu dodając do niej odcinki incydentne leżące po stronie zgodnej z ruchem wskazówek zegara względem miotły i usuwając te leżące po stronie przeciwnej do ruchu wskazówek zegara.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Struktura zdarzeń</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Struktura zdarzeń została zaimplementowana przy użyciu listy.</a:t>
            </a:r>
            <a:endParaRPr/>
          </a:p>
          <a:p>
            <a:pPr indent="0" lvl="0" marL="0" rtl="0" algn="l">
              <a:spcBef>
                <a:spcPts val="1200"/>
              </a:spcBef>
              <a:spcAft>
                <a:spcPts val="0"/>
              </a:spcAft>
              <a:buNone/>
            </a:pPr>
            <a:r>
              <a:rPr b="1" lang="pl"/>
              <a:t>Opis sortowania</a:t>
            </a:r>
            <a:r>
              <a:rPr lang="pl"/>
              <a:t> Zbiór punktów najpierw dzielony jest na dwa podzbiory względem tego czy dany punkt leży poniżej czy powyżej aktualnie rozpatrywanego punktu </a:t>
            </a:r>
            <a:r>
              <a:rPr b="1" lang="pl"/>
              <a:t>p</a:t>
            </a:r>
            <a:r>
              <a:rPr lang="pl"/>
              <a:t> (w przypadku gdy leżą one na tej samej wysokości co punkt p podział następuje po wartości współrzędnej </a:t>
            </a:r>
            <a:r>
              <a:rPr b="1" lang="pl"/>
              <a:t>x</a:t>
            </a:r>
            <a:r>
              <a:rPr lang="pl"/>
              <a:t>). Następnie każda część jest sortowana osobno wbudowaną funkcją sort (sortowanie stabilne) dwukrotnie. </a:t>
            </a:r>
            <a:endParaRPr/>
          </a:p>
          <a:p>
            <a:pPr indent="0" lvl="0" marL="0" rtl="0" algn="l">
              <a:spcBef>
                <a:spcPts val="1200"/>
              </a:spcBef>
              <a:spcAft>
                <a:spcPts val="1200"/>
              </a:spcAft>
              <a:buNone/>
            </a:pPr>
            <a:r>
              <a:rPr lang="pl"/>
              <a:t>W pierwszym sortowaniu kluczem jest odległość od punktu zaczepienia, w drugim stosowany jest wyznacznik aby posortować punkty zgodnie z ruchem wskazówek zegara.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